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5" ContentType="image/jpe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notesMasterIdLst>
    <p:notesMasterId r:id="rId60"/>
  </p:notesMasterIdLst>
  <p:sldIdLst>
    <p:sldId id="256" r:id="rId2"/>
    <p:sldId id="257" r:id="rId3"/>
    <p:sldId id="285" r:id="rId4"/>
    <p:sldId id="258" r:id="rId5"/>
    <p:sldId id="286" r:id="rId6"/>
    <p:sldId id="259" r:id="rId7"/>
    <p:sldId id="287" r:id="rId8"/>
    <p:sldId id="260" r:id="rId9"/>
    <p:sldId id="288" r:id="rId10"/>
    <p:sldId id="261" r:id="rId11"/>
    <p:sldId id="289" r:id="rId12"/>
    <p:sldId id="262" r:id="rId13"/>
    <p:sldId id="290" r:id="rId14"/>
    <p:sldId id="263" r:id="rId15"/>
    <p:sldId id="291" r:id="rId16"/>
    <p:sldId id="264" r:id="rId17"/>
    <p:sldId id="293" r:id="rId18"/>
    <p:sldId id="265" r:id="rId19"/>
    <p:sldId id="292" r:id="rId20"/>
    <p:sldId id="266" r:id="rId21"/>
    <p:sldId id="294" r:id="rId22"/>
    <p:sldId id="267" r:id="rId23"/>
    <p:sldId id="295" r:id="rId24"/>
    <p:sldId id="268" r:id="rId25"/>
    <p:sldId id="296" r:id="rId26"/>
    <p:sldId id="269" r:id="rId27"/>
    <p:sldId id="297" r:id="rId28"/>
    <p:sldId id="270" r:id="rId29"/>
    <p:sldId id="298" r:id="rId30"/>
    <p:sldId id="271" r:id="rId31"/>
    <p:sldId id="299" r:id="rId32"/>
    <p:sldId id="272" r:id="rId33"/>
    <p:sldId id="300" r:id="rId34"/>
    <p:sldId id="273" r:id="rId35"/>
    <p:sldId id="301" r:id="rId36"/>
    <p:sldId id="274" r:id="rId37"/>
    <p:sldId id="302" r:id="rId38"/>
    <p:sldId id="275" r:id="rId39"/>
    <p:sldId id="303" r:id="rId40"/>
    <p:sldId id="276" r:id="rId41"/>
    <p:sldId id="304" r:id="rId42"/>
    <p:sldId id="277" r:id="rId43"/>
    <p:sldId id="305" r:id="rId44"/>
    <p:sldId id="278" r:id="rId45"/>
    <p:sldId id="306" r:id="rId46"/>
    <p:sldId id="279" r:id="rId47"/>
    <p:sldId id="307" r:id="rId48"/>
    <p:sldId id="280" r:id="rId49"/>
    <p:sldId id="308" r:id="rId50"/>
    <p:sldId id="281" r:id="rId51"/>
    <p:sldId id="309" r:id="rId52"/>
    <p:sldId id="282" r:id="rId53"/>
    <p:sldId id="310" r:id="rId54"/>
    <p:sldId id="283" r:id="rId55"/>
    <p:sldId id="311" r:id="rId56"/>
    <p:sldId id="284" r:id="rId57"/>
    <p:sldId id="312" r:id="rId58"/>
    <p:sldId id="313" r:id="rId5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038" autoAdjust="0"/>
    <p:restoredTop sz="86535" autoAdjust="0"/>
  </p:normalViewPr>
  <p:slideViewPr>
    <p:cSldViewPr snapToGrid="0" snapToObjects="1">
      <p:cViewPr varScale="1">
        <p:scale>
          <a:sx n="77" d="100"/>
          <a:sy n="77" d="100"/>
        </p:scale>
        <p:origin x="208" y="28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5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7CF33A-3EBB-4369-8D46-DD1E8B1D43CF}" type="datetimeFigureOut">
              <a:rPr lang="en-US" smtClean="0"/>
              <a:t>1/15/20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6C2442-9216-4C11-97CC-64483C1351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592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C2442-9216-4C11-97CC-64483C13515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4902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C2442-9216-4C11-97CC-64483C13515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01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C2442-9216-4C11-97CC-64483C13515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31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6C2442-9216-4C11-97CC-64483C135150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063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1/15/20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1/15/20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1/15/20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1/15/20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1/15/20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1/15/20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1/15/20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1/15/20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1/15/20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Western-pack-butter.jpg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mccord-museum.qc.ca/en/collection/artifacts/66-77-318" TargetMode="External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foodiggity.com/star-spangled-spatula/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thegardenofeating.org/2014/07/how-to-grease-non-stick-waffle-iron.html" TargetMode="External"/><Relationship Id="rId4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clothery.blogspot.com/2012/02/poetic-mondays-romanticizing-house.html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n.wikipedia.org/wiki/Washing_machine" TargetMode="External"/><Relationship Id="rId4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ooking.stackexchange.com/questions/29613/what-is-a-dough-spatula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flickr.com/photos/roadsidepictures/3908020503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carjackedseraphim.blogspot.com/2011/04/adventuring-children.html" TargetMode="External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andle_snuffer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marysrosaries.com/collaboration/index.php?title=File:Candle_snuffer_001.jpg" TargetMode="External"/><Relationship Id="rId4" Type="http://schemas.openxmlformats.org/officeDocument/2006/relationships/image" Target="../media/image21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puzzling.stackexchange.com/questions/67579/please-tell-me-what-i-am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backcountrynavigator.weebly.com/android-tablets-and-smartphones-for-gps-navigation.html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pixabay.com/en/compass-north-south-east-west-2925824/" TargetMode="Externa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collection.maas.museum/object/262885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commons.wikimedia.org/wiki/File:Cordless_steam_iron_CSI-M701A,_by_HITACHI_(2015-06-10)_1.JPG" TargetMode="External"/><Relationship Id="rId4" Type="http://schemas.openxmlformats.org/officeDocument/2006/relationships/image" Target="../media/image27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orseandman.com/handy-tips/update-on-what-readers-said-about-fires-and-other-information/05/25/2012/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open.edu/openlearn/body-mind/click-special-openness-and-personalisation" TargetMode="External"/><Relationship Id="rId4" Type="http://schemas.openxmlformats.org/officeDocument/2006/relationships/image" Target="../media/image29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Anaglyph_glasses.png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n.wikipedia.org/wiki/Stereoscope" TargetMode="External"/><Relationship Id="rId4" Type="http://schemas.openxmlformats.org/officeDocument/2006/relationships/image" Target="../media/image31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category:household_objects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gadgetsin.com/tabletop-handheld-vacuum-cleaner.htm" TargetMode="External"/><Relationship Id="rId4" Type="http://schemas.openxmlformats.org/officeDocument/2006/relationships/image" Target="../media/image33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kjarrett.com/livinginthepast/2014/12/12/living-in-the-early-modern-past-the-17th-century-home/" TargetMode="External"/><Relationship Id="rId5" Type="http://schemas.openxmlformats.org/officeDocument/2006/relationships/image" Target="../media/image35.jpg"/><Relationship Id="rId4" Type="http://schemas.openxmlformats.org/officeDocument/2006/relationships/hyperlink" Target="http://lifehacks.stackexchange.com/questions/1827/how-can-i-neatly-eat-messy-food-without-common-utensils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impiousdigest.com/expensive-hoes-big-jugs-and-unshaved-beavers-2/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n.wikipedia.org/wiki/Song_of_the_hoe" TargetMode="External"/><Relationship Id="rId4" Type="http://schemas.openxmlformats.org/officeDocument/2006/relationships/image" Target="../media/image38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pxhere.com/en/photo/653760" TargetMode="External"/><Relationship Id="rId3" Type="http://schemas.openxmlformats.org/officeDocument/2006/relationships/image" Target="../media/image39.jpe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deptofnance.blogspot.ca/" TargetMode="External"/><Relationship Id="rId5" Type="http://schemas.openxmlformats.org/officeDocument/2006/relationships/image" Target="../media/image40.jpg"/><Relationship Id="rId10" Type="http://schemas.openxmlformats.org/officeDocument/2006/relationships/hyperlink" Target="http://faerieflysavingsmomma.blogspot.com/2013_06_16_archive.html" TargetMode="External"/><Relationship Id="rId4" Type="http://schemas.openxmlformats.org/officeDocument/2006/relationships/hyperlink" Target="https://www.metmuseum.org/art/collection/search/319219" TargetMode="External"/><Relationship Id="rId9" Type="http://schemas.openxmlformats.org/officeDocument/2006/relationships/image" Target="../media/image42.5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householdnow.com/best-citrus-juicer/" TargetMode="Externa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ilovequeenanneslace.wordpress.com/page/4/" TargetMode="External"/><Relationship Id="rId4" Type="http://schemas.openxmlformats.org/officeDocument/2006/relationships/image" Target="../media/image44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Victorinox_Multitool.jpg" TargetMode="Externa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cooking.stackexchange.com/questions/57627/should-i-actually-add-nutmeg-to-eggnog" TargetMode="External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budgetbytes.com/2012/09/how-to-make-pumpkin-pie-spice/" TargetMode="External"/><Relationship Id="rId4" Type="http://schemas.openxmlformats.org/officeDocument/2006/relationships/image" Target="../media/image48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dgetmomma.com/microwave-popcorn-in-brown-bag/" TargetMode="Externa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://www.tinyhousehomestead.com/2013/11/cleaning-up-garage-sale-find-vintage.html" TargetMode="External"/><Relationship Id="rId4" Type="http://schemas.openxmlformats.org/officeDocument/2006/relationships/image" Target="../media/image50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kerosene-lamp-lamp-old-wire-mesh-2950463/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gadgetsin.com/klarus-xt11-600-luman-led-tactical-flashlight.htm" TargetMode="External"/><Relationship Id="rId4" Type="http://schemas.openxmlformats.org/officeDocument/2006/relationships/image" Target="../media/image52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thebackfenceofgenealogy-crissouli.blogspot.com/2012/08/but-teacher-said.html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sfltdu.blogspot.com/2011_12_01_archive.html" TargetMode="External"/><Relationship Id="rId4" Type="http://schemas.openxmlformats.org/officeDocument/2006/relationships/image" Target="../media/image54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ollection.maas.museum/object/38092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en.wikipedia.org/wiki/File:Western-pack-butter.jpg" TargetMode="Externa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cotch_hands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sa/3.0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946D9-994C-9344-9410-C467029CE7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6550" y="1273354"/>
            <a:ext cx="7315200" cy="3255264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en-US" dirty="0"/>
              <a:t>Household Items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4E3936-491F-B846-B1D4-5EB6B6EBAB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0702" y="4670245"/>
            <a:ext cx="7315200" cy="1239487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3600" dirty="0"/>
              <a:t>Then vs. Now</a:t>
            </a:r>
          </a:p>
          <a:p>
            <a:pPr algn="ctr"/>
            <a:r>
              <a:rPr lang="en-US" sz="3600" dirty="0"/>
              <a:t>Source: History Nebraska </a:t>
            </a:r>
          </a:p>
        </p:txBody>
      </p:sp>
    </p:spTree>
    <p:extLst>
      <p:ext uri="{BB962C8B-B14F-4D97-AF65-F5344CB8AC3E}">
        <p14:creationId xmlns:p14="http://schemas.microsoft.com/office/powerpoint/2010/main" val="368871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7D4034-1A4A-4928-84E3-61F6BB4996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603998" y="2725502"/>
            <a:ext cx="3768386" cy="28262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4B5EF2-4E45-4B9B-B2A6-058AF5C537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5111"/>
          <a:stretch/>
        </p:blipFill>
        <p:spPr>
          <a:xfrm>
            <a:off x="1830789" y="2305085"/>
            <a:ext cx="3063938" cy="3667125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BB5CA40-79E5-C347-8200-118DD93DFF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4134444"/>
              </p:ext>
            </p:extLst>
          </p:nvPr>
        </p:nvGraphicFramePr>
        <p:xfrm>
          <a:off x="1330758" y="824054"/>
          <a:ext cx="4064001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1">
                  <a:extLst>
                    <a:ext uri="{9D8B030D-6E8A-4147-A177-3AD203B41FA5}">
                      <a16:colId xmlns:a16="http://schemas.microsoft.com/office/drawing/2014/main" val="2643278683"/>
                    </a:ext>
                  </a:extLst>
                </a:gridCol>
              </a:tblGrid>
              <a:tr h="700629">
                <a:tc>
                  <a:txBody>
                    <a:bodyPr/>
                    <a:lstStyle/>
                    <a:p>
                      <a:pPr algn="ctr"/>
                      <a:r>
                        <a:rPr lang="en-US" sz="7000" dirty="0"/>
                        <a:t>Then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533978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9CC3AD4-3283-A942-8655-A481742971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1233795"/>
              </p:ext>
            </p:extLst>
          </p:nvPr>
        </p:nvGraphicFramePr>
        <p:xfrm>
          <a:off x="6603998" y="824054"/>
          <a:ext cx="4064001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1">
                  <a:extLst>
                    <a:ext uri="{9D8B030D-6E8A-4147-A177-3AD203B41FA5}">
                      <a16:colId xmlns:a16="http://schemas.microsoft.com/office/drawing/2014/main" val="2643278683"/>
                    </a:ext>
                  </a:extLst>
                </a:gridCol>
              </a:tblGrid>
              <a:tr h="1042489">
                <a:tc>
                  <a:txBody>
                    <a:bodyPr/>
                    <a:lstStyle/>
                    <a:p>
                      <a:pPr algn="ctr"/>
                      <a:r>
                        <a:rPr lang="en-US" sz="7000" dirty="0"/>
                        <a:t>Now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5339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6155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6606F-70C3-E546-83BA-44AB8C81E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Butter, Butter Molds, and Margarine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38007-49C2-1B4A-BB55-DA5C757FEB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Stories say that butter is a food fit for the gods and also promises certain immunities against evil</a:t>
            </a:r>
          </a:p>
          <a:p>
            <a:r>
              <a:rPr lang="en-US" sz="4000" dirty="0">
                <a:solidFill>
                  <a:schemeClr val="bg1"/>
                </a:solidFill>
              </a:rPr>
              <a:t>Butter became so popular in France that the Emperor offered prize money for an inexpensive substitute to supplement France’s inadequate butter supplies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907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A1FCD9-D56A-3F40-A940-437EC1A3EE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20" t="47124" r="29062" b="12908"/>
          <a:stretch/>
        </p:blipFill>
        <p:spPr>
          <a:xfrm rot="5400000">
            <a:off x="1705494" y="2523608"/>
            <a:ext cx="2881745" cy="3886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098657-30C0-574D-94AA-271F2DBB71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96" t="7326" r="8564" b="62515"/>
          <a:stretch/>
        </p:blipFill>
        <p:spPr>
          <a:xfrm rot="5400000">
            <a:off x="6960152" y="2848875"/>
            <a:ext cx="4141349" cy="2932472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0EDB63B-6D1D-1444-B2EE-A4667251C2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0808110"/>
              </p:ext>
            </p:extLst>
          </p:nvPr>
        </p:nvGraphicFramePr>
        <p:xfrm>
          <a:off x="1114367" y="631184"/>
          <a:ext cx="4064001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1">
                  <a:extLst>
                    <a:ext uri="{9D8B030D-6E8A-4147-A177-3AD203B41FA5}">
                      <a16:colId xmlns:a16="http://schemas.microsoft.com/office/drawing/2014/main" val="2643278683"/>
                    </a:ext>
                  </a:extLst>
                </a:gridCol>
              </a:tblGrid>
              <a:tr h="577032">
                <a:tc>
                  <a:txBody>
                    <a:bodyPr/>
                    <a:lstStyle/>
                    <a:p>
                      <a:pPr algn="ctr"/>
                      <a:r>
                        <a:rPr lang="en-US" sz="7000" dirty="0"/>
                        <a:t>Then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53397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ABEB21A-7D23-8342-BECA-745C57750D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2720956"/>
              </p:ext>
            </p:extLst>
          </p:nvPr>
        </p:nvGraphicFramePr>
        <p:xfrm>
          <a:off x="6998825" y="607923"/>
          <a:ext cx="4064001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1">
                  <a:extLst>
                    <a:ext uri="{9D8B030D-6E8A-4147-A177-3AD203B41FA5}">
                      <a16:colId xmlns:a16="http://schemas.microsoft.com/office/drawing/2014/main" val="2643278683"/>
                    </a:ext>
                  </a:extLst>
                </a:gridCol>
              </a:tblGrid>
              <a:tr h="1042489">
                <a:tc>
                  <a:txBody>
                    <a:bodyPr/>
                    <a:lstStyle/>
                    <a:p>
                      <a:pPr algn="ctr"/>
                      <a:r>
                        <a:rPr lang="en-US" sz="7000" dirty="0"/>
                        <a:t>Now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5339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7475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D2F56-0FD5-F74B-95C4-88A66B4BB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Trivet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70414-6364-0B4B-B05B-4D3C0CCBA97F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A trivet is an object placed between a serving dish or bowl and a dining table</a:t>
            </a:r>
          </a:p>
          <a:p>
            <a:r>
              <a:rPr lang="en-US" sz="4000" dirty="0">
                <a:solidFill>
                  <a:schemeClr val="bg1"/>
                </a:solidFill>
              </a:rPr>
              <a:t>It can also contain a  receptacle for a candle that can be lit to keep food warm</a:t>
            </a:r>
          </a:p>
        </p:txBody>
      </p:sp>
    </p:spTree>
    <p:extLst>
      <p:ext uri="{BB962C8B-B14F-4D97-AF65-F5344CB8AC3E}">
        <p14:creationId xmlns:p14="http://schemas.microsoft.com/office/powerpoint/2010/main" val="2365600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05CE8F-681C-314B-9D77-9B685C2F19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45" t="7375" r="22963" b="19519"/>
          <a:stretch/>
        </p:blipFill>
        <p:spPr>
          <a:xfrm rot="5400000">
            <a:off x="1446892" y="2270583"/>
            <a:ext cx="4391992" cy="41734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EC42D9-CE38-4536-8A17-E966C81A54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 rot="5400000">
            <a:off x="6883440" y="3029475"/>
            <a:ext cx="3956662" cy="2655658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8DD15E3-05FF-E04C-BDBF-95DA9B954F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599776"/>
              </p:ext>
            </p:extLst>
          </p:nvPr>
        </p:nvGraphicFramePr>
        <p:xfrm>
          <a:off x="1556167" y="620686"/>
          <a:ext cx="4064001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1">
                  <a:extLst>
                    <a:ext uri="{9D8B030D-6E8A-4147-A177-3AD203B41FA5}">
                      <a16:colId xmlns:a16="http://schemas.microsoft.com/office/drawing/2014/main" val="2643278683"/>
                    </a:ext>
                  </a:extLst>
                </a:gridCol>
              </a:tblGrid>
              <a:tr h="577032">
                <a:tc>
                  <a:txBody>
                    <a:bodyPr/>
                    <a:lstStyle/>
                    <a:p>
                      <a:pPr algn="ctr"/>
                      <a:r>
                        <a:rPr lang="en-US" sz="7000" dirty="0"/>
                        <a:t>Then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533978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4516019-A3A4-E549-8CA6-C913AE0507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7329531"/>
              </p:ext>
            </p:extLst>
          </p:nvPr>
        </p:nvGraphicFramePr>
        <p:xfrm>
          <a:off x="6829771" y="620686"/>
          <a:ext cx="4064001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1">
                  <a:extLst>
                    <a:ext uri="{9D8B030D-6E8A-4147-A177-3AD203B41FA5}">
                      <a16:colId xmlns:a16="http://schemas.microsoft.com/office/drawing/2014/main" val="2643278683"/>
                    </a:ext>
                  </a:extLst>
                </a:gridCol>
              </a:tblGrid>
              <a:tr h="1042489">
                <a:tc>
                  <a:txBody>
                    <a:bodyPr/>
                    <a:lstStyle/>
                    <a:p>
                      <a:pPr algn="ctr"/>
                      <a:r>
                        <a:rPr lang="en-US" sz="7000" dirty="0"/>
                        <a:t>Now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5339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7552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E0193-8B4F-4F4C-9790-EC5C8F27D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Turner or Spatula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23BB3-888D-054D-AD5B-E62C0BD5E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Used to mix, spread, and lift foods</a:t>
            </a:r>
          </a:p>
          <a:p>
            <a:r>
              <a:rPr lang="en-US" sz="4000" dirty="0">
                <a:solidFill>
                  <a:schemeClr val="bg1"/>
                </a:solidFill>
              </a:rPr>
              <a:t>A turner and spatula are supposed to be very different kitchen utensils</a:t>
            </a:r>
          </a:p>
          <a:p>
            <a:r>
              <a:rPr lang="en-US" sz="4000" dirty="0">
                <a:solidFill>
                  <a:schemeClr val="bg1"/>
                </a:solidFill>
              </a:rPr>
              <a:t>A spatula is any utensil fitting the description of a flat utensil used for scraping or spreading</a:t>
            </a:r>
          </a:p>
        </p:txBody>
      </p:sp>
    </p:spTree>
    <p:extLst>
      <p:ext uri="{BB962C8B-B14F-4D97-AF65-F5344CB8AC3E}">
        <p14:creationId xmlns:p14="http://schemas.microsoft.com/office/powerpoint/2010/main" val="3937139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2CE426-68B0-CA47-8F4E-BE704F397B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640" t="13767" r="20752" b="36188"/>
          <a:stretch/>
        </p:blipFill>
        <p:spPr>
          <a:xfrm rot="5400000">
            <a:off x="1407059" y="2625607"/>
            <a:ext cx="3942280" cy="30443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B56FBD-EF5F-4C44-92DA-601910E168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862859" y="2191992"/>
            <a:ext cx="3997824" cy="391160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7B26A01-CE1C-144F-A94B-597A45FA0A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2232876"/>
              </p:ext>
            </p:extLst>
          </p:nvPr>
        </p:nvGraphicFramePr>
        <p:xfrm>
          <a:off x="1346200" y="626230"/>
          <a:ext cx="4064001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1">
                  <a:extLst>
                    <a:ext uri="{9D8B030D-6E8A-4147-A177-3AD203B41FA5}">
                      <a16:colId xmlns:a16="http://schemas.microsoft.com/office/drawing/2014/main" val="2643278683"/>
                    </a:ext>
                  </a:extLst>
                </a:gridCol>
              </a:tblGrid>
              <a:tr h="577032">
                <a:tc>
                  <a:txBody>
                    <a:bodyPr/>
                    <a:lstStyle/>
                    <a:p>
                      <a:pPr algn="ctr"/>
                      <a:r>
                        <a:rPr lang="en-US" sz="7000" dirty="0"/>
                        <a:t>Then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533978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2AE0EB9-99EF-714A-8661-2397D0357F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102792"/>
              </p:ext>
            </p:extLst>
          </p:nvPr>
        </p:nvGraphicFramePr>
        <p:xfrm>
          <a:off x="6829771" y="620686"/>
          <a:ext cx="4064001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1">
                  <a:extLst>
                    <a:ext uri="{9D8B030D-6E8A-4147-A177-3AD203B41FA5}">
                      <a16:colId xmlns:a16="http://schemas.microsoft.com/office/drawing/2014/main" val="2643278683"/>
                    </a:ext>
                  </a:extLst>
                </a:gridCol>
              </a:tblGrid>
              <a:tr h="1042489">
                <a:tc>
                  <a:txBody>
                    <a:bodyPr/>
                    <a:lstStyle/>
                    <a:p>
                      <a:pPr algn="ctr"/>
                      <a:r>
                        <a:rPr lang="en-US" sz="7000" dirty="0"/>
                        <a:t>Now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5339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6106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26790-A8AE-B445-A6DF-600F65E39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Waffle Iron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CD7D0-90EE-0F46-BAEA-B5B65BA7A3DF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1">
              <a:lumMod val="50000"/>
            </a:schemeClr>
          </a:solidFill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The earliest waffle irons originated in Northwest Europe around the 14</a:t>
            </a:r>
            <a:r>
              <a:rPr lang="en-US" sz="4000" baseline="30000" dirty="0">
                <a:solidFill>
                  <a:schemeClr val="bg1"/>
                </a:solidFill>
              </a:rPr>
              <a:t>th</a:t>
            </a:r>
            <a:r>
              <a:rPr lang="en-US" sz="4000" dirty="0">
                <a:solidFill>
                  <a:schemeClr val="bg1"/>
                </a:solidFill>
              </a:rPr>
              <a:t> Century</a:t>
            </a:r>
          </a:p>
          <a:p>
            <a:r>
              <a:rPr lang="en-US" sz="4000" dirty="0">
                <a:solidFill>
                  <a:schemeClr val="bg1"/>
                </a:solidFill>
              </a:rPr>
              <a:t>The first American waffle iron was patented in 1869 and sat atop stoves to heat up</a:t>
            </a:r>
          </a:p>
          <a:p>
            <a:r>
              <a:rPr lang="en-US" sz="4000" dirty="0">
                <a:solidFill>
                  <a:schemeClr val="bg1"/>
                </a:solidFill>
              </a:rPr>
              <a:t>General Electric eventually made an electric powered waffle iron that looked more attractive on countertops</a:t>
            </a:r>
          </a:p>
        </p:txBody>
      </p:sp>
    </p:spTree>
    <p:extLst>
      <p:ext uri="{BB962C8B-B14F-4D97-AF65-F5344CB8AC3E}">
        <p14:creationId xmlns:p14="http://schemas.microsoft.com/office/powerpoint/2010/main" val="2460781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9D658B8-8CD4-45CE-BB53-5E3E69EA4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925090" y="2384236"/>
            <a:ext cx="2906219" cy="38467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9E2949-C6CD-42C2-90FA-B84AC76ADE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198822" y="2384236"/>
            <a:ext cx="3048826" cy="4070976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07C6A7A-757E-A943-AB8A-9F970C33F2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6356029"/>
              </p:ext>
            </p:extLst>
          </p:nvPr>
        </p:nvGraphicFramePr>
        <p:xfrm>
          <a:off x="1346198" y="803910"/>
          <a:ext cx="4064001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1">
                  <a:extLst>
                    <a:ext uri="{9D8B030D-6E8A-4147-A177-3AD203B41FA5}">
                      <a16:colId xmlns:a16="http://schemas.microsoft.com/office/drawing/2014/main" val="2643278683"/>
                    </a:ext>
                  </a:extLst>
                </a:gridCol>
              </a:tblGrid>
              <a:tr h="577032">
                <a:tc>
                  <a:txBody>
                    <a:bodyPr/>
                    <a:lstStyle/>
                    <a:p>
                      <a:pPr algn="ctr"/>
                      <a:r>
                        <a:rPr lang="en-US" sz="7000" dirty="0"/>
                        <a:t>Then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533978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740F73B-13AB-B940-8645-7B449A91D0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3408073"/>
              </p:ext>
            </p:extLst>
          </p:nvPr>
        </p:nvGraphicFramePr>
        <p:xfrm>
          <a:off x="6829771" y="803910"/>
          <a:ext cx="4064001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1">
                  <a:extLst>
                    <a:ext uri="{9D8B030D-6E8A-4147-A177-3AD203B41FA5}">
                      <a16:colId xmlns:a16="http://schemas.microsoft.com/office/drawing/2014/main" val="2643278683"/>
                    </a:ext>
                  </a:extLst>
                </a:gridCol>
              </a:tblGrid>
              <a:tr h="1042489">
                <a:tc>
                  <a:txBody>
                    <a:bodyPr/>
                    <a:lstStyle/>
                    <a:p>
                      <a:pPr algn="ctr"/>
                      <a:r>
                        <a:rPr lang="en-US" sz="7000" dirty="0"/>
                        <a:t>Now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5339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2211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DB709-9CA8-0247-A9EC-64EC3CFB0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Washboard and Washing Machine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AE13AC-99DC-DF4A-9701-BEC274029C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As the washer evolved, it reduced the need for vigorous manual labor</a:t>
            </a:r>
          </a:p>
          <a:p>
            <a:r>
              <a:rPr lang="en-US" sz="4000" dirty="0">
                <a:solidFill>
                  <a:schemeClr val="bg1"/>
                </a:solidFill>
              </a:rPr>
              <a:t>Warm soapy water was precious and would be reused to wash multiple loads</a:t>
            </a:r>
          </a:p>
        </p:txBody>
      </p:sp>
    </p:spTree>
    <p:extLst>
      <p:ext uri="{BB962C8B-B14F-4D97-AF65-F5344CB8AC3E}">
        <p14:creationId xmlns:p14="http://schemas.microsoft.com/office/powerpoint/2010/main" val="1450242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A783B3-B277-6E46-99D6-0E1E9FF00C6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l="36244" t="53981" r="30181" b="16923"/>
          <a:stretch/>
        </p:blipFill>
        <p:spPr>
          <a:xfrm rot="5400000">
            <a:off x="1874311" y="2282569"/>
            <a:ext cx="2744019" cy="4033955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2DABD5-4898-4E22-895F-1852601DF9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295300" y="2794534"/>
            <a:ext cx="4064000" cy="3009900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FC4EDE0-4998-2543-B0A2-6427991832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0780352"/>
              </p:ext>
            </p:extLst>
          </p:nvPr>
        </p:nvGraphicFramePr>
        <p:xfrm>
          <a:off x="7295299" y="1104532"/>
          <a:ext cx="4064001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1">
                  <a:extLst>
                    <a:ext uri="{9D8B030D-6E8A-4147-A177-3AD203B41FA5}">
                      <a16:colId xmlns:a16="http://schemas.microsoft.com/office/drawing/2014/main" val="2643278683"/>
                    </a:ext>
                  </a:extLst>
                </a:gridCol>
              </a:tblGrid>
              <a:tr h="1042489">
                <a:tc>
                  <a:txBody>
                    <a:bodyPr/>
                    <a:lstStyle/>
                    <a:p>
                      <a:pPr algn="ctr"/>
                      <a:r>
                        <a:rPr lang="en-US" sz="7000" dirty="0"/>
                        <a:t>Now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53397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33B2B9F-EF11-1F4F-937A-09C91B6F84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7629253"/>
              </p:ext>
            </p:extLst>
          </p:nvPr>
        </p:nvGraphicFramePr>
        <p:xfrm>
          <a:off x="1199297" y="1104532"/>
          <a:ext cx="4064001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1">
                  <a:extLst>
                    <a:ext uri="{9D8B030D-6E8A-4147-A177-3AD203B41FA5}">
                      <a16:colId xmlns:a16="http://schemas.microsoft.com/office/drawing/2014/main" val="2643278683"/>
                    </a:ext>
                  </a:extLst>
                </a:gridCol>
              </a:tblGrid>
              <a:tr h="776504">
                <a:tc>
                  <a:txBody>
                    <a:bodyPr/>
                    <a:lstStyle/>
                    <a:p>
                      <a:pPr algn="ctr"/>
                      <a:r>
                        <a:rPr lang="en-US" sz="7000" dirty="0"/>
                        <a:t>Then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5339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2358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0FB172-547E-4C5C-B240-72E37AA737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385392" y="2377440"/>
            <a:ext cx="2869485" cy="41297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94D923-E40B-4DA0-8D7C-B0623941ED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076411" y="2511896"/>
            <a:ext cx="2959174" cy="3863504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F79BFEB-F9BA-8241-A6E5-0C31E0E363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7302024"/>
              </p:ext>
            </p:extLst>
          </p:nvPr>
        </p:nvGraphicFramePr>
        <p:xfrm>
          <a:off x="1523998" y="541138"/>
          <a:ext cx="4064001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1">
                  <a:extLst>
                    <a:ext uri="{9D8B030D-6E8A-4147-A177-3AD203B41FA5}">
                      <a16:colId xmlns:a16="http://schemas.microsoft.com/office/drawing/2014/main" val="2643278683"/>
                    </a:ext>
                  </a:extLst>
                </a:gridCol>
              </a:tblGrid>
              <a:tr h="577032">
                <a:tc>
                  <a:txBody>
                    <a:bodyPr/>
                    <a:lstStyle/>
                    <a:p>
                      <a:pPr algn="ctr"/>
                      <a:r>
                        <a:rPr lang="en-US" sz="7000" dirty="0"/>
                        <a:t>Then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533978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9E0E8A5-47F3-164D-B18A-384F029BFA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2542349"/>
              </p:ext>
            </p:extLst>
          </p:nvPr>
        </p:nvGraphicFramePr>
        <p:xfrm>
          <a:off x="6788133" y="541138"/>
          <a:ext cx="4064001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1">
                  <a:extLst>
                    <a:ext uri="{9D8B030D-6E8A-4147-A177-3AD203B41FA5}">
                      <a16:colId xmlns:a16="http://schemas.microsoft.com/office/drawing/2014/main" val="2643278683"/>
                    </a:ext>
                  </a:extLst>
                </a:gridCol>
              </a:tblGrid>
              <a:tr h="1042489">
                <a:tc>
                  <a:txBody>
                    <a:bodyPr/>
                    <a:lstStyle/>
                    <a:p>
                      <a:pPr algn="ctr"/>
                      <a:r>
                        <a:rPr lang="en-US" sz="7000" dirty="0"/>
                        <a:t>Now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5339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0038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CFDF4-E589-D646-9128-87EDA97F6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383565"/>
            <a:ext cx="2947482" cy="460118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Cereal Box Prizes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80893-4183-514B-A2B8-CD24D99C009F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Kellogg was the first to introduce prizes in boxes of cereal</a:t>
            </a:r>
          </a:p>
          <a:p>
            <a:r>
              <a:rPr lang="en-US" sz="4000" dirty="0">
                <a:solidFill>
                  <a:schemeClr val="bg1"/>
                </a:solidFill>
              </a:rPr>
              <a:t>This was used as a promotion technique to incentivize the public to buy a certain type of cereal</a:t>
            </a:r>
          </a:p>
        </p:txBody>
      </p:sp>
    </p:spTree>
    <p:extLst>
      <p:ext uri="{BB962C8B-B14F-4D97-AF65-F5344CB8AC3E}">
        <p14:creationId xmlns:p14="http://schemas.microsoft.com/office/powerpoint/2010/main" val="2966609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F6D432-91B9-A34B-A5DE-E598EFA946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88" t="6233" r="11595" b="25465"/>
          <a:stretch/>
        </p:blipFill>
        <p:spPr>
          <a:xfrm rot="5400000">
            <a:off x="1496757" y="2704057"/>
            <a:ext cx="4118481" cy="28667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938D8B-BFA1-4B4C-BCA7-0444318070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56" t="5623" r="20580" b="5570"/>
          <a:stretch/>
        </p:blipFill>
        <p:spPr>
          <a:xfrm rot="5400000">
            <a:off x="6779303" y="2376319"/>
            <a:ext cx="3824227" cy="3816465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89079FD-8B5C-F341-913A-E752FADAF2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1859010"/>
              </p:ext>
            </p:extLst>
          </p:nvPr>
        </p:nvGraphicFramePr>
        <p:xfrm>
          <a:off x="1523996" y="458011"/>
          <a:ext cx="4064001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1">
                  <a:extLst>
                    <a:ext uri="{9D8B030D-6E8A-4147-A177-3AD203B41FA5}">
                      <a16:colId xmlns:a16="http://schemas.microsoft.com/office/drawing/2014/main" val="2643278683"/>
                    </a:ext>
                  </a:extLst>
                </a:gridCol>
              </a:tblGrid>
              <a:tr h="577032">
                <a:tc>
                  <a:txBody>
                    <a:bodyPr/>
                    <a:lstStyle/>
                    <a:p>
                      <a:pPr algn="ctr"/>
                      <a:r>
                        <a:rPr lang="en-US" sz="7000" dirty="0"/>
                        <a:t>Then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53397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6B0336E-A378-7A4B-9A8D-446C588F01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7982941"/>
              </p:ext>
            </p:extLst>
          </p:nvPr>
        </p:nvGraphicFramePr>
        <p:xfrm>
          <a:off x="6535648" y="458011"/>
          <a:ext cx="4064001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1">
                  <a:extLst>
                    <a:ext uri="{9D8B030D-6E8A-4147-A177-3AD203B41FA5}">
                      <a16:colId xmlns:a16="http://schemas.microsoft.com/office/drawing/2014/main" val="2643278683"/>
                    </a:ext>
                  </a:extLst>
                </a:gridCol>
              </a:tblGrid>
              <a:tr h="1042489">
                <a:tc>
                  <a:txBody>
                    <a:bodyPr/>
                    <a:lstStyle/>
                    <a:p>
                      <a:pPr algn="ctr"/>
                      <a:r>
                        <a:rPr lang="en-US" sz="7000" dirty="0"/>
                        <a:t>Now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5339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602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39F0D-D2EC-854B-B194-41AAAC7AF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Candle Stick Mold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B1E74-CD15-8F4B-9739-970FFEE0332D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Molds haven’t changed much, but the material that candles are made from have</a:t>
            </a:r>
          </a:p>
          <a:p>
            <a:r>
              <a:rPr lang="en-US" sz="4000" dirty="0">
                <a:solidFill>
                  <a:schemeClr val="bg1"/>
                </a:solidFill>
              </a:rPr>
              <a:t>Tallow candles left an unpleasant odor and did not burn cleanly</a:t>
            </a:r>
          </a:p>
          <a:p>
            <a:r>
              <a:rPr lang="en-US" sz="4000" dirty="0">
                <a:solidFill>
                  <a:schemeClr val="bg1"/>
                </a:solidFill>
              </a:rPr>
              <a:t>Coal and petroleum derived paraffin waxes were clean and had a lower melting point</a:t>
            </a:r>
          </a:p>
        </p:txBody>
      </p:sp>
    </p:spTree>
    <p:extLst>
      <p:ext uri="{BB962C8B-B14F-4D97-AF65-F5344CB8AC3E}">
        <p14:creationId xmlns:p14="http://schemas.microsoft.com/office/powerpoint/2010/main" val="4011735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940A6CF-2B50-41AA-AD24-37A4FE036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74331" y="2594739"/>
            <a:ext cx="5421669" cy="26122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CF0378-4E1A-46F9-AF08-CB4159067E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b="5978"/>
          <a:stretch/>
        </p:blipFill>
        <p:spPr>
          <a:xfrm>
            <a:off x="6799757" y="2594739"/>
            <a:ext cx="3704438" cy="2612262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43E828F-0B8B-FF4F-97F9-B2F4E9639F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8063348"/>
              </p:ext>
            </p:extLst>
          </p:nvPr>
        </p:nvGraphicFramePr>
        <p:xfrm>
          <a:off x="6619975" y="972006"/>
          <a:ext cx="4064001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1">
                  <a:extLst>
                    <a:ext uri="{9D8B030D-6E8A-4147-A177-3AD203B41FA5}">
                      <a16:colId xmlns:a16="http://schemas.microsoft.com/office/drawing/2014/main" val="2643278683"/>
                    </a:ext>
                  </a:extLst>
                </a:gridCol>
              </a:tblGrid>
              <a:tr h="1042489">
                <a:tc>
                  <a:txBody>
                    <a:bodyPr/>
                    <a:lstStyle/>
                    <a:p>
                      <a:pPr algn="ctr"/>
                      <a:r>
                        <a:rPr lang="en-US" sz="7000" dirty="0"/>
                        <a:t>Now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533978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D26C0A19-9E7C-5E47-8989-52768CBC40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1029713"/>
              </p:ext>
            </p:extLst>
          </p:nvPr>
        </p:nvGraphicFramePr>
        <p:xfrm>
          <a:off x="1507370" y="972006"/>
          <a:ext cx="4064001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1">
                  <a:extLst>
                    <a:ext uri="{9D8B030D-6E8A-4147-A177-3AD203B41FA5}">
                      <a16:colId xmlns:a16="http://schemas.microsoft.com/office/drawing/2014/main" val="2643278683"/>
                    </a:ext>
                  </a:extLst>
                </a:gridCol>
              </a:tblGrid>
              <a:tr h="577032">
                <a:tc>
                  <a:txBody>
                    <a:bodyPr/>
                    <a:lstStyle/>
                    <a:p>
                      <a:pPr algn="ctr"/>
                      <a:r>
                        <a:rPr lang="en-US" sz="7000" dirty="0"/>
                        <a:t>Then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5339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530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2D610-11D4-BA49-A6A7-D1CB7F469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Candle Snuffer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6B03D-271C-3B4C-A696-5180C3AC3A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It is an instrument used to extinguish burning candles</a:t>
            </a:r>
          </a:p>
          <a:p>
            <a:r>
              <a:rPr lang="en-US" sz="4000" dirty="0">
                <a:solidFill>
                  <a:schemeClr val="bg1"/>
                </a:solidFill>
              </a:rPr>
              <a:t>The scissor-like tool could be used to trim the wick of a candle; with skill, this could be done without extinguishing the flame</a:t>
            </a:r>
          </a:p>
        </p:txBody>
      </p:sp>
    </p:spTree>
    <p:extLst>
      <p:ext uri="{BB962C8B-B14F-4D97-AF65-F5344CB8AC3E}">
        <p14:creationId xmlns:p14="http://schemas.microsoft.com/office/powerpoint/2010/main" val="1095720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F4A417-B29D-E546-B655-A98CB8BB41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37" t="10177" r="20807" b="19462"/>
          <a:stretch/>
        </p:blipFill>
        <p:spPr>
          <a:xfrm rot="5400000">
            <a:off x="1460031" y="2391525"/>
            <a:ext cx="3709325" cy="3581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B66D77-CF5E-49BA-B16B-9F57D95C4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537300" y="3064560"/>
            <a:ext cx="4636583" cy="2468089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10DC96F-68C3-F24A-8381-1C88F7803F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5754388"/>
              </p:ext>
            </p:extLst>
          </p:nvPr>
        </p:nvGraphicFramePr>
        <p:xfrm>
          <a:off x="1282692" y="660356"/>
          <a:ext cx="4064001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1">
                  <a:extLst>
                    <a:ext uri="{9D8B030D-6E8A-4147-A177-3AD203B41FA5}">
                      <a16:colId xmlns:a16="http://schemas.microsoft.com/office/drawing/2014/main" val="2643278683"/>
                    </a:ext>
                  </a:extLst>
                </a:gridCol>
              </a:tblGrid>
              <a:tr h="577032">
                <a:tc>
                  <a:txBody>
                    <a:bodyPr/>
                    <a:lstStyle/>
                    <a:p>
                      <a:pPr algn="ctr"/>
                      <a:r>
                        <a:rPr lang="en-US" sz="7000" dirty="0"/>
                        <a:t>Then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533978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170B5D6-BB05-3147-910A-B8A99B39CB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543257"/>
              </p:ext>
            </p:extLst>
          </p:nvPr>
        </p:nvGraphicFramePr>
        <p:xfrm>
          <a:off x="6537300" y="688945"/>
          <a:ext cx="4064001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1">
                  <a:extLst>
                    <a:ext uri="{9D8B030D-6E8A-4147-A177-3AD203B41FA5}">
                      <a16:colId xmlns:a16="http://schemas.microsoft.com/office/drawing/2014/main" val="2643278683"/>
                    </a:ext>
                  </a:extLst>
                </a:gridCol>
              </a:tblGrid>
              <a:tr h="1042489">
                <a:tc>
                  <a:txBody>
                    <a:bodyPr/>
                    <a:lstStyle/>
                    <a:p>
                      <a:pPr algn="ctr"/>
                      <a:r>
                        <a:rPr lang="en-US" sz="7000" dirty="0"/>
                        <a:t>Now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5339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3342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542A8-2B02-A74B-BC37-1C2CCBE24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8408"/>
            <a:ext cx="2947482" cy="460118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Chain Mail Pot Scrubber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BCF88-9F52-F34C-8A8C-731703E7CD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They were used to clean cast iron pots in the 1920s</a:t>
            </a:r>
          </a:p>
          <a:p>
            <a:r>
              <a:rPr lang="en-US" sz="4000" dirty="0">
                <a:solidFill>
                  <a:schemeClr val="bg1"/>
                </a:solidFill>
              </a:rPr>
              <a:t>Cast iron cookware was especially popular in the first half of the 20</a:t>
            </a:r>
            <a:r>
              <a:rPr lang="en-US" sz="4000" baseline="30000" dirty="0">
                <a:solidFill>
                  <a:schemeClr val="bg1"/>
                </a:solidFill>
              </a:rPr>
              <a:t>th</a:t>
            </a:r>
            <a:r>
              <a:rPr lang="en-US" sz="4000" dirty="0">
                <a:solidFill>
                  <a:schemeClr val="bg1"/>
                </a:solidFill>
              </a:rPr>
              <a:t> Century</a:t>
            </a:r>
          </a:p>
          <a:p>
            <a:r>
              <a:rPr lang="en-US" sz="4000" dirty="0">
                <a:solidFill>
                  <a:schemeClr val="bg1"/>
                </a:solidFill>
              </a:rPr>
              <a:t>With a resurgence of cooking with cast iron pots, you can still purchase chain mail pot scrubbers for use today</a:t>
            </a:r>
          </a:p>
        </p:txBody>
      </p:sp>
    </p:spTree>
    <p:extLst>
      <p:ext uri="{BB962C8B-B14F-4D97-AF65-F5344CB8AC3E}">
        <p14:creationId xmlns:p14="http://schemas.microsoft.com/office/powerpoint/2010/main" val="4107050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E9488D-3809-4CE3-B86A-FF1B4D7246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8395" b="13585"/>
          <a:stretch/>
        </p:blipFill>
        <p:spPr>
          <a:xfrm>
            <a:off x="6443715" y="2861303"/>
            <a:ext cx="4519886" cy="29173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7E7368-AE05-4049-8BFE-52C2935231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255479" y="2274380"/>
            <a:ext cx="4091214" cy="4091214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AC19FC0-0502-BE46-8448-40AE758268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7918396"/>
              </p:ext>
            </p:extLst>
          </p:nvPr>
        </p:nvGraphicFramePr>
        <p:xfrm>
          <a:off x="1269085" y="727114"/>
          <a:ext cx="4064001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1">
                  <a:extLst>
                    <a:ext uri="{9D8B030D-6E8A-4147-A177-3AD203B41FA5}">
                      <a16:colId xmlns:a16="http://schemas.microsoft.com/office/drawing/2014/main" val="2643278683"/>
                    </a:ext>
                  </a:extLst>
                </a:gridCol>
              </a:tblGrid>
              <a:tr h="577032">
                <a:tc>
                  <a:txBody>
                    <a:bodyPr/>
                    <a:lstStyle/>
                    <a:p>
                      <a:pPr algn="ctr"/>
                      <a:r>
                        <a:rPr lang="en-US" sz="7000" dirty="0"/>
                        <a:t>Then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533978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5D92DEA-3818-D44E-8873-B23A86CDC9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2020178"/>
              </p:ext>
            </p:extLst>
          </p:nvPr>
        </p:nvGraphicFramePr>
        <p:xfrm>
          <a:off x="6671658" y="755959"/>
          <a:ext cx="4064001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1">
                  <a:extLst>
                    <a:ext uri="{9D8B030D-6E8A-4147-A177-3AD203B41FA5}">
                      <a16:colId xmlns:a16="http://schemas.microsoft.com/office/drawing/2014/main" val="2643278683"/>
                    </a:ext>
                  </a:extLst>
                </a:gridCol>
              </a:tblGrid>
              <a:tr h="1042489">
                <a:tc>
                  <a:txBody>
                    <a:bodyPr/>
                    <a:lstStyle/>
                    <a:p>
                      <a:pPr algn="ctr"/>
                      <a:r>
                        <a:rPr lang="en-US" sz="7000" dirty="0"/>
                        <a:t>Now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5339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6491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198DE-F6BC-A84A-A6A5-01571A147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The Compass and GPS on a Car or a  Cell Phone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962F8F-4CCB-DE42-816B-24132B265C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The invention of the navigational compass is credited to ancient Chinese scholars</a:t>
            </a:r>
          </a:p>
          <a:p>
            <a:r>
              <a:rPr lang="en-US" sz="3800" dirty="0">
                <a:solidFill>
                  <a:schemeClr val="bg1"/>
                </a:solidFill>
              </a:rPr>
              <a:t>Modern compasses use a magnetized needle as opposed to a capsule containing oil or alcohol</a:t>
            </a:r>
          </a:p>
          <a:p>
            <a:r>
              <a:rPr lang="en-US" sz="3800" dirty="0">
                <a:solidFill>
                  <a:schemeClr val="bg1"/>
                </a:solidFill>
              </a:rPr>
              <a:t>Many car manufacturers claim  they were the first to use GPS in their models, although it was not until 2000 that American citizens could accurately use a GPS system</a:t>
            </a:r>
          </a:p>
        </p:txBody>
      </p:sp>
    </p:spTree>
    <p:extLst>
      <p:ext uri="{BB962C8B-B14F-4D97-AF65-F5344CB8AC3E}">
        <p14:creationId xmlns:p14="http://schemas.microsoft.com/office/powerpoint/2010/main" val="2328907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423CE-3F5F-6B42-91D3-D6A13DD61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811" y="1383565"/>
            <a:ext cx="2947482" cy="4601183"/>
          </a:xfrm>
        </p:spPr>
        <p:txBody>
          <a:bodyPr/>
          <a:lstStyle/>
          <a:p>
            <a:r>
              <a:rPr lang="en-US" dirty="0"/>
              <a:t>Dough Scraper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379D3-952F-4342-8986-C2B987E30E7E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sz="4000" dirty="0"/>
              <a:t>Used to clean  dough off surfaces</a:t>
            </a:r>
          </a:p>
          <a:p>
            <a:r>
              <a:rPr lang="en-US" sz="4000" dirty="0"/>
              <a:t>Made from wood, metal, plastic, and silicone</a:t>
            </a:r>
          </a:p>
          <a:p>
            <a:r>
              <a:rPr lang="en-US" sz="4000" dirty="0"/>
              <a:t>Can also be used to shape the dough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358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B3F9ED-8169-4AC0-A0BE-227FA02BA0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14807"/>
          <a:stretch/>
        </p:blipFill>
        <p:spPr>
          <a:xfrm>
            <a:off x="921876" y="2557838"/>
            <a:ext cx="5024496" cy="3200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17BE7A-FA70-4F32-AA9E-06399AA1C3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435700" y="2557838"/>
            <a:ext cx="4267200" cy="320040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03F8CAB-7DDB-4F4E-8F03-3EB785327F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4212285"/>
              </p:ext>
            </p:extLst>
          </p:nvPr>
        </p:nvGraphicFramePr>
        <p:xfrm>
          <a:off x="6537300" y="688945"/>
          <a:ext cx="4064001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1">
                  <a:extLst>
                    <a:ext uri="{9D8B030D-6E8A-4147-A177-3AD203B41FA5}">
                      <a16:colId xmlns:a16="http://schemas.microsoft.com/office/drawing/2014/main" val="2643278683"/>
                    </a:ext>
                  </a:extLst>
                </a:gridCol>
              </a:tblGrid>
              <a:tr h="1042489">
                <a:tc>
                  <a:txBody>
                    <a:bodyPr/>
                    <a:lstStyle/>
                    <a:p>
                      <a:pPr algn="ctr"/>
                      <a:r>
                        <a:rPr lang="en-US" sz="7000" dirty="0"/>
                        <a:t>Now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533978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BDEABCD-A3DA-6847-A2A9-EAA422B221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1022600"/>
              </p:ext>
            </p:extLst>
          </p:nvPr>
        </p:nvGraphicFramePr>
        <p:xfrm>
          <a:off x="1402123" y="688945"/>
          <a:ext cx="4064001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1">
                  <a:extLst>
                    <a:ext uri="{9D8B030D-6E8A-4147-A177-3AD203B41FA5}">
                      <a16:colId xmlns:a16="http://schemas.microsoft.com/office/drawing/2014/main" val="2643278683"/>
                    </a:ext>
                  </a:extLst>
                </a:gridCol>
              </a:tblGrid>
              <a:tr h="577032">
                <a:tc>
                  <a:txBody>
                    <a:bodyPr/>
                    <a:lstStyle/>
                    <a:p>
                      <a:pPr algn="ctr"/>
                      <a:r>
                        <a:rPr lang="en-US" sz="7000" dirty="0"/>
                        <a:t>Then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5339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5913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AB316-F791-ED4E-9CB1-BA6ECB654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9" y="1128408"/>
            <a:ext cx="2947482" cy="4601183"/>
          </a:xfrm>
        </p:spPr>
        <p:txBody>
          <a:bodyPr>
            <a:normAutofit/>
          </a:bodyPr>
          <a:lstStyle/>
          <a:p>
            <a:r>
              <a:rPr lang="en-US" sz="4000" dirty="0"/>
              <a:t>Sad Iron and Electric Iron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8631E-CB65-2B4C-BB4E-5CEA84E19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5268" y="868679"/>
            <a:ext cx="7315200" cy="512064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Nobody really knows when pressing cloth smooth really became a normal chore</a:t>
            </a:r>
          </a:p>
          <a:p>
            <a:r>
              <a:rPr lang="en-US" sz="4000" dirty="0">
                <a:solidFill>
                  <a:schemeClr val="bg1"/>
                </a:solidFill>
              </a:rPr>
              <a:t>The term sad irons came from an old word meaning solid</a:t>
            </a:r>
          </a:p>
          <a:p>
            <a:r>
              <a:rPr lang="en-US" sz="4000" dirty="0">
                <a:solidFill>
                  <a:schemeClr val="bg1"/>
                </a:solidFill>
              </a:rPr>
              <a:t>During the 20</a:t>
            </a:r>
            <a:r>
              <a:rPr lang="en-US" sz="4000" baseline="30000" dirty="0">
                <a:solidFill>
                  <a:schemeClr val="bg1"/>
                </a:solidFill>
              </a:rPr>
              <a:t>th</a:t>
            </a:r>
            <a:r>
              <a:rPr lang="en-US" sz="4000" dirty="0">
                <a:solidFill>
                  <a:schemeClr val="bg1"/>
                </a:solidFill>
              </a:rPr>
              <a:t> Century, the use of an iron was internationally used regularly</a:t>
            </a:r>
          </a:p>
        </p:txBody>
      </p:sp>
    </p:spTree>
    <p:extLst>
      <p:ext uri="{BB962C8B-B14F-4D97-AF65-F5344CB8AC3E}">
        <p14:creationId xmlns:p14="http://schemas.microsoft.com/office/powerpoint/2010/main" val="3180715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5354D81-5DAF-4B9F-9273-004BB8357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235675" y="2512478"/>
            <a:ext cx="4667250" cy="31051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3D3C386-628A-4E70-9DDB-77D37A7864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463657" y="2686983"/>
            <a:ext cx="3674855" cy="2756141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C0354BD-E8D6-1440-8BA0-D339CBC74E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1281491"/>
              </p:ext>
            </p:extLst>
          </p:nvPr>
        </p:nvGraphicFramePr>
        <p:xfrm>
          <a:off x="1269085" y="727114"/>
          <a:ext cx="4064001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1">
                  <a:extLst>
                    <a:ext uri="{9D8B030D-6E8A-4147-A177-3AD203B41FA5}">
                      <a16:colId xmlns:a16="http://schemas.microsoft.com/office/drawing/2014/main" val="2643278683"/>
                    </a:ext>
                  </a:extLst>
                </a:gridCol>
              </a:tblGrid>
              <a:tr h="577032">
                <a:tc>
                  <a:txBody>
                    <a:bodyPr/>
                    <a:lstStyle/>
                    <a:p>
                      <a:pPr algn="ctr"/>
                      <a:r>
                        <a:rPr lang="en-US" sz="7000" dirty="0"/>
                        <a:t>Then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533978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367E9CA-5699-B943-B006-18083B8D85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7000229"/>
              </p:ext>
            </p:extLst>
          </p:nvPr>
        </p:nvGraphicFramePr>
        <p:xfrm>
          <a:off x="6537300" y="688945"/>
          <a:ext cx="4064001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1">
                  <a:extLst>
                    <a:ext uri="{9D8B030D-6E8A-4147-A177-3AD203B41FA5}">
                      <a16:colId xmlns:a16="http://schemas.microsoft.com/office/drawing/2014/main" val="2643278683"/>
                    </a:ext>
                  </a:extLst>
                </a:gridCol>
              </a:tblGrid>
              <a:tr h="1042489">
                <a:tc>
                  <a:txBody>
                    <a:bodyPr/>
                    <a:lstStyle/>
                    <a:p>
                      <a:pPr algn="ctr"/>
                      <a:r>
                        <a:rPr lang="en-US" sz="7000" dirty="0"/>
                        <a:t>Now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5339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8441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AD8AD-2839-214F-BA3F-6B0DCC795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Horse Blinders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95DBC-AEF2-A847-9965-ACDC6AFEEE6A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Blinders are leather side pieces attached to a horse’s bridle to prevent rear or side vision</a:t>
            </a:r>
          </a:p>
          <a:p>
            <a:r>
              <a:rPr lang="en-US" sz="4000" dirty="0">
                <a:solidFill>
                  <a:schemeClr val="bg1"/>
                </a:solidFill>
              </a:rPr>
              <a:t>This will keep horses from being distracted or spooked</a:t>
            </a:r>
          </a:p>
          <a:p>
            <a:r>
              <a:rPr lang="en-US" sz="4000" dirty="0">
                <a:solidFill>
                  <a:schemeClr val="bg1"/>
                </a:solidFill>
              </a:rPr>
              <a:t>They were invented when a preacher bet that he could make his horse walk up stairs</a:t>
            </a:r>
          </a:p>
        </p:txBody>
      </p:sp>
    </p:spTree>
    <p:extLst>
      <p:ext uri="{BB962C8B-B14F-4D97-AF65-F5344CB8AC3E}">
        <p14:creationId xmlns:p14="http://schemas.microsoft.com/office/powerpoint/2010/main" val="1403530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7EF4F1-0D00-434B-9627-1D7F8A776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210340" y="2436912"/>
            <a:ext cx="4390961" cy="27954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096E5C-06B9-4461-89E0-FF67C2F18B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657153" y="2436912"/>
            <a:ext cx="3287863" cy="3244978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E88EB05-951B-B241-892F-E8C3F678D7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8224498"/>
              </p:ext>
            </p:extLst>
          </p:nvPr>
        </p:nvGraphicFramePr>
        <p:xfrm>
          <a:off x="6537300" y="772584"/>
          <a:ext cx="4064001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1">
                  <a:extLst>
                    <a:ext uri="{9D8B030D-6E8A-4147-A177-3AD203B41FA5}">
                      <a16:colId xmlns:a16="http://schemas.microsoft.com/office/drawing/2014/main" val="2643278683"/>
                    </a:ext>
                  </a:extLst>
                </a:gridCol>
              </a:tblGrid>
              <a:tr h="1042489">
                <a:tc>
                  <a:txBody>
                    <a:bodyPr/>
                    <a:lstStyle/>
                    <a:p>
                      <a:pPr algn="ctr"/>
                      <a:r>
                        <a:rPr lang="en-US" sz="7000" dirty="0"/>
                        <a:t>Now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533978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B822A91-AD2E-6644-B5EC-FE7E9B3593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4045885"/>
              </p:ext>
            </p:extLst>
          </p:nvPr>
        </p:nvGraphicFramePr>
        <p:xfrm>
          <a:off x="1269085" y="727114"/>
          <a:ext cx="4064001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1">
                  <a:extLst>
                    <a:ext uri="{9D8B030D-6E8A-4147-A177-3AD203B41FA5}">
                      <a16:colId xmlns:a16="http://schemas.microsoft.com/office/drawing/2014/main" val="2643278683"/>
                    </a:ext>
                  </a:extLst>
                </a:gridCol>
              </a:tblGrid>
              <a:tr h="577032">
                <a:tc>
                  <a:txBody>
                    <a:bodyPr/>
                    <a:lstStyle/>
                    <a:p>
                      <a:pPr algn="ctr"/>
                      <a:r>
                        <a:rPr lang="en-US" sz="7000" dirty="0"/>
                        <a:t>Then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5339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8350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AD8AD-2839-214F-BA3F-6B0DCC795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Stereoscopes and 3D Glasses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95DBC-AEF2-A847-9965-ACDC6AFEE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The stereoscope was invented in 1838</a:t>
            </a:r>
          </a:p>
          <a:p>
            <a:r>
              <a:rPr lang="en-US" sz="4000" dirty="0">
                <a:solidFill>
                  <a:schemeClr val="bg1"/>
                </a:solidFill>
              </a:rPr>
              <a:t>The first 3-d movie was developed in the 1890’s</a:t>
            </a:r>
          </a:p>
          <a:p>
            <a:r>
              <a:rPr lang="en-US" sz="4000" dirty="0">
                <a:solidFill>
                  <a:schemeClr val="bg1"/>
                </a:solidFill>
              </a:rPr>
              <a:t>The 1970’s were the first time that 3-d movies could be enjoyed without audience members’ eyes getting hurt</a:t>
            </a:r>
          </a:p>
        </p:txBody>
      </p:sp>
    </p:spTree>
    <p:extLst>
      <p:ext uri="{BB962C8B-B14F-4D97-AF65-F5344CB8AC3E}">
        <p14:creationId xmlns:p14="http://schemas.microsoft.com/office/powerpoint/2010/main" val="1957236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C994CF-F5A4-4AF6-B7C4-523C386DE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629295" y="2241863"/>
            <a:ext cx="3124195" cy="37490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E9A0C7-AB88-4258-978B-1FF640C7D9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4731" t="13844" r="9366"/>
          <a:stretch/>
        </p:blipFill>
        <p:spPr>
          <a:xfrm>
            <a:off x="7001937" y="2337266"/>
            <a:ext cx="3134725" cy="3558227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16DE44E-8EC9-B74F-9C49-B1AA5E4727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4045885"/>
              </p:ext>
            </p:extLst>
          </p:nvPr>
        </p:nvGraphicFramePr>
        <p:xfrm>
          <a:off x="1269085" y="727114"/>
          <a:ext cx="4064001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1">
                  <a:extLst>
                    <a:ext uri="{9D8B030D-6E8A-4147-A177-3AD203B41FA5}">
                      <a16:colId xmlns:a16="http://schemas.microsoft.com/office/drawing/2014/main" val="2643278683"/>
                    </a:ext>
                  </a:extLst>
                </a:gridCol>
              </a:tblGrid>
              <a:tr h="577032">
                <a:tc>
                  <a:txBody>
                    <a:bodyPr/>
                    <a:lstStyle/>
                    <a:p>
                      <a:pPr algn="ctr"/>
                      <a:r>
                        <a:rPr lang="en-US" sz="7000" dirty="0"/>
                        <a:t>Then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533978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44CA884-2B62-8446-995A-34DD444EE5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4356087"/>
              </p:ext>
            </p:extLst>
          </p:nvPr>
        </p:nvGraphicFramePr>
        <p:xfrm>
          <a:off x="6537300" y="772584"/>
          <a:ext cx="4064001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1">
                  <a:extLst>
                    <a:ext uri="{9D8B030D-6E8A-4147-A177-3AD203B41FA5}">
                      <a16:colId xmlns:a16="http://schemas.microsoft.com/office/drawing/2014/main" val="2643278683"/>
                    </a:ext>
                  </a:extLst>
                </a:gridCol>
              </a:tblGrid>
              <a:tr h="1042489">
                <a:tc>
                  <a:txBody>
                    <a:bodyPr/>
                    <a:lstStyle/>
                    <a:p>
                      <a:pPr algn="ctr"/>
                      <a:r>
                        <a:rPr lang="en-US" sz="7000" dirty="0"/>
                        <a:t>Now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5339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8664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AD8AD-2839-214F-BA3F-6B0DCC795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Table </a:t>
            </a:r>
            <a:r>
              <a:rPr lang="en-US" sz="4000" dirty="0" err="1"/>
              <a:t>Crumber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95DBC-AEF2-A847-9965-ACDC6AFEE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A </a:t>
            </a:r>
            <a:r>
              <a:rPr lang="en-US" sz="4000" dirty="0" err="1">
                <a:solidFill>
                  <a:schemeClr val="bg1"/>
                </a:solidFill>
              </a:rPr>
              <a:t>crumber</a:t>
            </a:r>
            <a:r>
              <a:rPr lang="en-US" sz="4000" dirty="0">
                <a:solidFill>
                  <a:schemeClr val="bg1"/>
                </a:solidFill>
              </a:rPr>
              <a:t> brush is used during a meal to remove crumbs from a table</a:t>
            </a:r>
          </a:p>
          <a:p>
            <a:r>
              <a:rPr lang="en-US" sz="4000" dirty="0">
                <a:solidFill>
                  <a:schemeClr val="bg1"/>
                </a:solidFill>
              </a:rPr>
              <a:t>The inventors prided their invention on being “conveniently carried in the pocket”</a:t>
            </a:r>
          </a:p>
        </p:txBody>
      </p:sp>
    </p:spTree>
    <p:extLst>
      <p:ext uri="{BB962C8B-B14F-4D97-AF65-F5344CB8AC3E}">
        <p14:creationId xmlns:p14="http://schemas.microsoft.com/office/powerpoint/2010/main" val="3234372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D1EA5B-6CB1-4BC7-AA47-C9A78E02D9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1248" r="8083"/>
          <a:stretch/>
        </p:blipFill>
        <p:spPr>
          <a:xfrm>
            <a:off x="6858000" y="2339958"/>
            <a:ext cx="3419236" cy="33813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2F33E17-EF99-4AEC-A6A8-B28562DE01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0000" r="26626" b="71605"/>
          <a:stretch/>
        </p:blipFill>
        <p:spPr>
          <a:xfrm>
            <a:off x="2565870" y="2339958"/>
            <a:ext cx="2235200" cy="3620393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D563E84-0166-894D-9790-C8A1DEFC20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7100429"/>
              </p:ext>
            </p:extLst>
          </p:nvPr>
        </p:nvGraphicFramePr>
        <p:xfrm>
          <a:off x="6535617" y="795858"/>
          <a:ext cx="4064001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1">
                  <a:extLst>
                    <a:ext uri="{9D8B030D-6E8A-4147-A177-3AD203B41FA5}">
                      <a16:colId xmlns:a16="http://schemas.microsoft.com/office/drawing/2014/main" val="2643278683"/>
                    </a:ext>
                  </a:extLst>
                </a:gridCol>
              </a:tblGrid>
              <a:tr h="1042489">
                <a:tc>
                  <a:txBody>
                    <a:bodyPr/>
                    <a:lstStyle/>
                    <a:p>
                      <a:pPr algn="ctr"/>
                      <a:r>
                        <a:rPr lang="en-US" sz="7000" dirty="0"/>
                        <a:t>Now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533978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81F968B-C1D7-2F44-81CF-2EC5B6F783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440462"/>
              </p:ext>
            </p:extLst>
          </p:nvPr>
        </p:nvGraphicFramePr>
        <p:xfrm>
          <a:off x="1651470" y="795858"/>
          <a:ext cx="4064001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1">
                  <a:extLst>
                    <a:ext uri="{9D8B030D-6E8A-4147-A177-3AD203B41FA5}">
                      <a16:colId xmlns:a16="http://schemas.microsoft.com/office/drawing/2014/main" val="2643278683"/>
                    </a:ext>
                  </a:extLst>
                </a:gridCol>
              </a:tblGrid>
              <a:tr h="577032">
                <a:tc>
                  <a:txBody>
                    <a:bodyPr/>
                    <a:lstStyle/>
                    <a:p>
                      <a:pPr algn="ctr"/>
                      <a:r>
                        <a:rPr lang="en-US" sz="7000" dirty="0"/>
                        <a:t>Then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5339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4611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AD8AD-2839-214F-BA3F-6B0DCC795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Fork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95DBC-AEF2-A847-9965-ACDC6AFEE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The earliest known uses of forks occurred in Ancient Egypt</a:t>
            </a:r>
          </a:p>
          <a:p>
            <a:r>
              <a:rPr lang="en-US" sz="4000" dirty="0">
                <a:solidFill>
                  <a:schemeClr val="bg1"/>
                </a:solidFill>
              </a:rPr>
              <a:t>Other empires were found with forks made of bone</a:t>
            </a:r>
          </a:p>
          <a:p>
            <a:r>
              <a:rPr lang="en-US" sz="4000" dirty="0">
                <a:solidFill>
                  <a:schemeClr val="bg1"/>
                </a:solidFill>
              </a:rPr>
              <a:t>As civilizations evolved, more forks made of metal were introduced</a:t>
            </a:r>
          </a:p>
        </p:txBody>
      </p:sp>
    </p:spTree>
    <p:extLst>
      <p:ext uri="{BB962C8B-B14F-4D97-AF65-F5344CB8AC3E}">
        <p14:creationId xmlns:p14="http://schemas.microsoft.com/office/powerpoint/2010/main" val="3897448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83F79E-5988-8640-A79F-B8B292FD6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2648" y="2796116"/>
            <a:ext cx="2857500" cy="2857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FC10AF-0AC8-6D47-8FA5-1666BADB1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9972" y="2796116"/>
            <a:ext cx="2857500" cy="2857500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39A9E68-E56A-7E4F-9CEE-BD4F26B499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6661471"/>
              </p:ext>
            </p:extLst>
          </p:nvPr>
        </p:nvGraphicFramePr>
        <p:xfrm>
          <a:off x="6526721" y="888402"/>
          <a:ext cx="4064001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1">
                  <a:extLst>
                    <a:ext uri="{9D8B030D-6E8A-4147-A177-3AD203B41FA5}">
                      <a16:colId xmlns:a16="http://schemas.microsoft.com/office/drawing/2014/main" val="2643278683"/>
                    </a:ext>
                  </a:extLst>
                </a:gridCol>
              </a:tblGrid>
              <a:tr h="1042489">
                <a:tc>
                  <a:txBody>
                    <a:bodyPr/>
                    <a:lstStyle/>
                    <a:p>
                      <a:pPr algn="ctr"/>
                      <a:r>
                        <a:rPr lang="en-US" sz="7000" dirty="0"/>
                        <a:t>Now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533978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F20CB5D-1306-A842-8E7B-2A19BF7AA2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2880880"/>
              </p:ext>
            </p:extLst>
          </p:nvPr>
        </p:nvGraphicFramePr>
        <p:xfrm>
          <a:off x="1329397" y="888402"/>
          <a:ext cx="4064001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1">
                  <a:extLst>
                    <a:ext uri="{9D8B030D-6E8A-4147-A177-3AD203B41FA5}">
                      <a16:colId xmlns:a16="http://schemas.microsoft.com/office/drawing/2014/main" val="2643278683"/>
                    </a:ext>
                  </a:extLst>
                </a:gridCol>
              </a:tblGrid>
              <a:tr h="776504">
                <a:tc>
                  <a:txBody>
                    <a:bodyPr/>
                    <a:lstStyle/>
                    <a:p>
                      <a:pPr algn="ctr"/>
                      <a:r>
                        <a:rPr lang="en-US" sz="7000" dirty="0"/>
                        <a:t>Then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5339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1504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47DABE-8279-8B48-8B71-7B6B836CE1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74" t="10842" r="18052" b="17649"/>
          <a:stretch/>
        </p:blipFill>
        <p:spPr>
          <a:xfrm rot="5400000">
            <a:off x="2224775" y="2529568"/>
            <a:ext cx="3164987" cy="34259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95D14D-099A-294A-B5D3-6216B28CAFA0}"/>
              </a:ext>
            </a:extLst>
          </p:cNvPr>
          <p:cNvSpPr txBox="1"/>
          <p:nvPr/>
        </p:nvSpPr>
        <p:spPr>
          <a:xfrm>
            <a:off x="6905521" y="2123837"/>
            <a:ext cx="401156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odoni 72 Oldstyle Book" pitchFamily="2" charset="0"/>
              </a:rPr>
              <a:t>We don’t use these today. What do you think one might look like if we did?</a:t>
            </a:r>
          </a:p>
          <a:p>
            <a:endParaRPr lang="en-US" sz="3600" dirty="0">
              <a:solidFill>
                <a:schemeClr val="bg1"/>
              </a:solidFill>
              <a:latin typeface="Bodoni 72 Oldstyle Book" pitchFamily="2" charset="0"/>
            </a:endParaRPr>
          </a:p>
          <a:p>
            <a:r>
              <a:rPr lang="en-US" sz="3600" dirty="0">
                <a:solidFill>
                  <a:schemeClr val="bg1"/>
                </a:solidFill>
                <a:latin typeface="Bodoni 72 Oldstyle Book" pitchFamily="2" charset="0"/>
              </a:rPr>
              <a:t>Can you think of a use for an iron flute today?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8EBAD0D-9327-B943-AA7C-DC72B78FAE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4529784"/>
              </p:ext>
            </p:extLst>
          </p:nvPr>
        </p:nvGraphicFramePr>
        <p:xfrm>
          <a:off x="1775267" y="649713"/>
          <a:ext cx="4064001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1">
                  <a:extLst>
                    <a:ext uri="{9D8B030D-6E8A-4147-A177-3AD203B41FA5}">
                      <a16:colId xmlns:a16="http://schemas.microsoft.com/office/drawing/2014/main" val="2643278683"/>
                    </a:ext>
                  </a:extLst>
                </a:gridCol>
              </a:tblGrid>
              <a:tr h="577032">
                <a:tc>
                  <a:txBody>
                    <a:bodyPr/>
                    <a:lstStyle/>
                    <a:p>
                      <a:pPr algn="ctr"/>
                      <a:r>
                        <a:rPr lang="en-US" sz="7000" dirty="0"/>
                        <a:t>Then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533978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0F3BECB-1024-2447-936C-1FE2D9AAED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9361199"/>
              </p:ext>
            </p:extLst>
          </p:nvPr>
        </p:nvGraphicFramePr>
        <p:xfrm>
          <a:off x="6879302" y="649713"/>
          <a:ext cx="4064001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1">
                  <a:extLst>
                    <a:ext uri="{9D8B030D-6E8A-4147-A177-3AD203B41FA5}">
                      <a16:colId xmlns:a16="http://schemas.microsoft.com/office/drawing/2014/main" val="2643278683"/>
                    </a:ext>
                  </a:extLst>
                </a:gridCol>
              </a:tblGrid>
              <a:tr h="1042489">
                <a:tc>
                  <a:txBody>
                    <a:bodyPr/>
                    <a:lstStyle/>
                    <a:p>
                      <a:pPr algn="ctr"/>
                      <a:r>
                        <a:rPr lang="en-US" sz="7000" dirty="0"/>
                        <a:t>Now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5339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1621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AD8AD-2839-214F-BA3F-6B0DCC795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Fluting Iron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95DBC-AEF2-A847-9965-ACDC6AFEE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”</a:t>
            </a:r>
            <a:r>
              <a:rPr lang="en-US" sz="4000" dirty="0" err="1">
                <a:solidFill>
                  <a:schemeClr val="bg1"/>
                </a:solidFill>
              </a:rPr>
              <a:t>Fluters</a:t>
            </a:r>
            <a:r>
              <a:rPr lang="en-US" sz="4000" dirty="0">
                <a:solidFill>
                  <a:schemeClr val="bg1"/>
                </a:solidFill>
              </a:rPr>
              <a:t>” were used for pressing pleats into fabric</a:t>
            </a:r>
          </a:p>
          <a:p>
            <a:r>
              <a:rPr lang="en-US" sz="4000" dirty="0">
                <a:solidFill>
                  <a:schemeClr val="bg1"/>
                </a:solidFill>
              </a:rPr>
              <a:t>Ladies’ and children’s clothing of the late 19</a:t>
            </a:r>
            <a:r>
              <a:rPr lang="en-US" sz="4000" baseline="30000" dirty="0">
                <a:solidFill>
                  <a:schemeClr val="bg1"/>
                </a:solidFill>
              </a:rPr>
              <a:t>th</a:t>
            </a:r>
            <a:r>
              <a:rPr lang="en-US" sz="4000" dirty="0">
                <a:solidFill>
                  <a:schemeClr val="bg1"/>
                </a:solidFill>
              </a:rPr>
              <a:t> Century included a lot of pleated trim</a:t>
            </a:r>
          </a:p>
          <a:p>
            <a:r>
              <a:rPr lang="en-US" sz="4000" dirty="0">
                <a:solidFill>
                  <a:schemeClr val="bg1"/>
                </a:solidFill>
              </a:rPr>
              <a:t>Today a fluting iron is only used as an antique collectable</a:t>
            </a:r>
          </a:p>
        </p:txBody>
      </p:sp>
    </p:spTree>
    <p:extLst>
      <p:ext uri="{BB962C8B-B14F-4D97-AF65-F5344CB8AC3E}">
        <p14:creationId xmlns:p14="http://schemas.microsoft.com/office/powerpoint/2010/main" val="3013109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F466DF1-E01A-4FAE-B64E-118C116B7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5400000">
            <a:off x="6876851" y="3161984"/>
            <a:ext cx="3381531" cy="21214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A28B3A-6B64-4FB3-85C3-611477A18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111432" y="2359284"/>
            <a:ext cx="2484582" cy="3726873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8E477A3-9DD4-DF4D-9831-C69413E2BC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8263314"/>
              </p:ext>
            </p:extLst>
          </p:nvPr>
        </p:nvGraphicFramePr>
        <p:xfrm>
          <a:off x="6535615" y="618068"/>
          <a:ext cx="4064001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1">
                  <a:extLst>
                    <a:ext uri="{9D8B030D-6E8A-4147-A177-3AD203B41FA5}">
                      <a16:colId xmlns:a16="http://schemas.microsoft.com/office/drawing/2014/main" val="2643278683"/>
                    </a:ext>
                  </a:extLst>
                </a:gridCol>
              </a:tblGrid>
              <a:tr h="1042489">
                <a:tc>
                  <a:txBody>
                    <a:bodyPr/>
                    <a:lstStyle/>
                    <a:p>
                      <a:pPr algn="ctr"/>
                      <a:r>
                        <a:rPr lang="en-US" sz="7000" dirty="0"/>
                        <a:t>Now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533978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D77430B-2D70-2D4A-97C1-CCC85AB00B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4664416"/>
              </p:ext>
            </p:extLst>
          </p:nvPr>
        </p:nvGraphicFramePr>
        <p:xfrm>
          <a:off x="1321722" y="637620"/>
          <a:ext cx="4064001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1">
                  <a:extLst>
                    <a:ext uri="{9D8B030D-6E8A-4147-A177-3AD203B41FA5}">
                      <a16:colId xmlns:a16="http://schemas.microsoft.com/office/drawing/2014/main" val="2643278683"/>
                    </a:ext>
                  </a:extLst>
                </a:gridCol>
              </a:tblGrid>
              <a:tr h="577032">
                <a:tc>
                  <a:txBody>
                    <a:bodyPr/>
                    <a:lstStyle/>
                    <a:p>
                      <a:pPr algn="ctr"/>
                      <a:r>
                        <a:rPr lang="en-US" sz="7000" dirty="0"/>
                        <a:t>Then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5339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6759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AD8AD-2839-214F-BA3F-6B0DCC795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Garden Hoe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95DBC-AEF2-A847-9965-ACDC6AFEE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Mesopotamian civilizations used garden hoes as early as the fifth millennium BC</a:t>
            </a:r>
          </a:p>
          <a:p>
            <a:r>
              <a:rPr lang="en-US" sz="4000" dirty="0">
                <a:solidFill>
                  <a:schemeClr val="bg1"/>
                </a:solidFill>
              </a:rPr>
              <a:t>New World settlers realized that a clam shell would work as the perfect hoe</a:t>
            </a:r>
          </a:p>
          <a:p>
            <a:r>
              <a:rPr lang="en-US" sz="4000" dirty="0">
                <a:solidFill>
                  <a:schemeClr val="bg1"/>
                </a:solidFill>
              </a:rPr>
              <a:t>The Industrial Revolution led to the steel hoes that we use today</a:t>
            </a:r>
          </a:p>
        </p:txBody>
      </p:sp>
    </p:spTree>
    <p:extLst>
      <p:ext uri="{BB962C8B-B14F-4D97-AF65-F5344CB8AC3E}">
        <p14:creationId xmlns:p14="http://schemas.microsoft.com/office/powerpoint/2010/main" val="2907984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E50830-CE5B-4785-B8FD-FBBF1B703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910936" y="2266988"/>
            <a:ext cx="2247730" cy="18000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77B406-F883-45AB-9522-430896244A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r="43708" b="3514"/>
          <a:stretch/>
        </p:blipFill>
        <p:spPr>
          <a:xfrm>
            <a:off x="2728445" y="4270739"/>
            <a:ext cx="2157643" cy="21805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8DF795-4E89-4A63-A6F3-3D147EBFF5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449812" y="1967176"/>
            <a:ext cx="3149804" cy="20998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710BFB9-FABE-435D-8715-BC4A8E6445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6995980" y="4257913"/>
            <a:ext cx="3143270" cy="1809504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0077B1F-0AA7-9845-8A66-C77BEE0BE7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5415180"/>
              </p:ext>
            </p:extLst>
          </p:nvPr>
        </p:nvGraphicFramePr>
        <p:xfrm>
          <a:off x="1775267" y="649713"/>
          <a:ext cx="4064001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1">
                  <a:extLst>
                    <a:ext uri="{9D8B030D-6E8A-4147-A177-3AD203B41FA5}">
                      <a16:colId xmlns:a16="http://schemas.microsoft.com/office/drawing/2014/main" val="2643278683"/>
                    </a:ext>
                  </a:extLst>
                </a:gridCol>
              </a:tblGrid>
              <a:tr h="577032">
                <a:tc>
                  <a:txBody>
                    <a:bodyPr/>
                    <a:lstStyle/>
                    <a:p>
                      <a:pPr algn="ctr"/>
                      <a:r>
                        <a:rPr lang="en-US" sz="7000" dirty="0"/>
                        <a:t>Then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533978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25CFEC1-DD45-CE4E-9742-79FBE7752D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3678569"/>
              </p:ext>
            </p:extLst>
          </p:nvPr>
        </p:nvGraphicFramePr>
        <p:xfrm>
          <a:off x="6535615" y="618068"/>
          <a:ext cx="4064001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1">
                  <a:extLst>
                    <a:ext uri="{9D8B030D-6E8A-4147-A177-3AD203B41FA5}">
                      <a16:colId xmlns:a16="http://schemas.microsoft.com/office/drawing/2014/main" val="2643278683"/>
                    </a:ext>
                  </a:extLst>
                </a:gridCol>
              </a:tblGrid>
              <a:tr h="1042489">
                <a:tc>
                  <a:txBody>
                    <a:bodyPr/>
                    <a:lstStyle/>
                    <a:p>
                      <a:pPr algn="ctr"/>
                      <a:r>
                        <a:rPr lang="en-US" sz="7000" dirty="0"/>
                        <a:t>Now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5339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1743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AD8AD-2839-214F-BA3F-6B0DCC795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Shoes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95DBC-AEF2-A847-9965-ACDC6AFEE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The moccasin was created by Native Americans for protecting feet and identifying tribes</a:t>
            </a:r>
          </a:p>
          <a:p>
            <a:r>
              <a:rPr lang="en-US" sz="4000" dirty="0">
                <a:solidFill>
                  <a:schemeClr val="bg1"/>
                </a:solidFill>
              </a:rPr>
              <a:t>The 1870’s introduced a button- down shoe</a:t>
            </a:r>
          </a:p>
          <a:p>
            <a:r>
              <a:rPr lang="en-US" sz="4000" dirty="0">
                <a:solidFill>
                  <a:schemeClr val="bg1"/>
                </a:solidFill>
              </a:rPr>
              <a:t>Shoe strings were found as early as 3500 BC</a:t>
            </a:r>
          </a:p>
          <a:p>
            <a:r>
              <a:rPr lang="en-US" sz="4000" dirty="0">
                <a:solidFill>
                  <a:schemeClr val="bg1"/>
                </a:solidFill>
              </a:rPr>
              <a:t>Velcro shoes were invented in 1948</a:t>
            </a:r>
          </a:p>
        </p:txBody>
      </p:sp>
    </p:spTree>
    <p:extLst>
      <p:ext uri="{BB962C8B-B14F-4D97-AF65-F5344CB8AC3E}">
        <p14:creationId xmlns:p14="http://schemas.microsoft.com/office/powerpoint/2010/main" val="2001990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5CA5A4-EB43-4612-BF7A-A0B6707DDF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5912" r="17289"/>
          <a:stretch/>
        </p:blipFill>
        <p:spPr>
          <a:xfrm>
            <a:off x="7253894" y="2279611"/>
            <a:ext cx="2999086" cy="39050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1D95CB-65CD-4770-AAD1-7A4E1FA196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37074" y="2987092"/>
            <a:ext cx="5102517" cy="3197577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6200195-271F-1A48-AD6C-378EEF69F0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0735026"/>
              </p:ext>
            </p:extLst>
          </p:nvPr>
        </p:nvGraphicFramePr>
        <p:xfrm>
          <a:off x="6721436" y="451814"/>
          <a:ext cx="4064001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1">
                  <a:extLst>
                    <a:ext uri="{9D8B030D-6E8A-4147-A177-3AD203B41FA5}">
                      <a16:colId xmlns:a16="http://schemas.microsoft.com/office/drawing/2014/main" val="2643278683"/>
                    </a:ext>
                  </a:extLst>
                </a:gridCol>
              </a:tblGrid>
              <a:tr h="1042489">
                <a:tc>
                  <a:txBody>
                    <a:bodyPr/>
                    <a:lstStyle/>
                    <a:p>
                      <a:pPr algn="ctr"/>
                      <a:r>
                        <a:rPr lang="en-US" sz="7000" dirty="0"/>
                        <a:t>Now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533978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7544D60-084C-574E-9C75-5BCBA4D2B2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790490"/>
              </p:ext>
            </p:extLst>
          </p:nvPr>
        </p:nvGraphicFramePr>
        <p:xfrm>
          <a:off x="1556331" y="451814"/>
          <a:ext cx="4064001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1">
                  <a:extLst>
                    <a:ext uri="{9D8B030D-6E8A-4147-A177-3AD203B41FA5}">
                      <a16:colId xmlns:a16="http://schemas.microsoft.com/office/drawing/2014/main" val="2643278683"/>
                    </a:ext>
                  </a:extLst>
                </a:gridCol>
              </a:tblGrid>
              <a:tr h="577032">
                <a:tc>
                  <a:txBody>
                    <a:bodyPr/>
                    <a:lstStyle/>
                    <a:p>
                      <a:pPr algn="ctr"/>
                      <a:r>
                        <a:rPr lang="en-US" sz="7000" dirty="0"/>
                        <a:t>Then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5339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1421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AD8AD-2839-214F-BA3F-6B0DCC795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Lemon Squeezer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95DBC-AEF2-A847-9965-ACDC6AFEE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5030" y="754744"/>
            <a:ext cx="7257142" cy="5230004"/>
          </a:xfrm>
        </p:spPr>
        <p:txBody>
          <a:bodyPr>
            <a:normAutofit fontScale="92500" lnSpcReduction="10000"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18</a:t>
            </a:r>
            <a:r>
              <a:rPr lang="en-US" sz="4000" baseline="30000" dirty="0">
                <a:solidFill>
                  <a:schemeClr val="bg1"/>
                </a:solidFill>
              </a:rPr>
              <a:t>th</a:t>
            </a:r>
            <a:r>
              <a:rPr lang="en-US" sz="4000" dirty="0">
                <a:solidFill>
                  <a:schemeClr val="bg1"/>
                </a:solidFill>
              </a:rPr>
              <a:t> century Turkey holds the first lemon squeezers</a:t>
            </a:r>
          </a:p>
          <a:p>
            <a:r>
              <a:rPr lang="en-US" sz="4000" dirty="0">
                <a:solidFill>
                  <a:schemeClr val="bg1"/>
                </a:solidFill>
              </a:rPr>
              <a:t>At the end of the 19</a:t>
            </a:r>
            <a:r>
              <a:rPr lang="en-US" sz="4000" baseline="30000" dirty="0">
                <a:solidFill>
                  <a:schemeClr val="bg1"/>
                </a:solidFill>
              </a:rPr>
              <a:t>th</a:t>
            </a:r>
            <a:r>
              <a:rPr lang="en-US" sz="4000" dirty="0">
                <a:solidFill>
                  <a:schemeClr val="bg1"/>
                </a:solidFill>
              </a:rPr>
              <a:t> century, the US held over 200 patents for various lemon squeezers</a:t>
            </a:r>
          </a:p>
          <a:p>
            <a:r>
              <a:rPr lang="en-US" sz="4000" dirty="0">
                <a:solidFill>
                  <a:schemeClr val="bg1"/>
                </a:solidFill>
              </a:rPr>
              <a:t>Their purpose was “to obtain a simple, economical and durable implement whereby lemons may be squeezed for domestic purposes with much less power.”</a:t>
            </a:r>
          </a:p>
        </p:txBody>
      </p:sp>
    </p:spTree>
    <p:extLst>
      <p:ext uri="{BB962C8B-B14F-4D97-AF65-F5344CB8AC3E}">
        <p14:creationId xmlns:p14="http://schemas.microsoft.com/office/powerpoint/2010/main" val="2093314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6772C5-5DD9-4C29-94A1-056B4F30F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357250" y="2581121"/>
            <a:ext cx="4380089" cy="32850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3570B2-8ADD-4547-8801-7E38DF39CA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65" t="11655" r="21237" b="12632"/>
          <a:stretch/>
        </p:blipFill>
        <p:spPr>
          <a:xfrm rot="5400000">
            <a:off x="1904140" y="1973940"/>
            <a:ext cx="2656115" cy="449943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36E7E20-0DA8-8B48-BFFB-38A0E38EC5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7122356"/>
              </p:ext>
            </p:extLst>
          </p:nvPr>
        </p:nvGraphicFramePr>
        <p:xfrm>
          <a:off x="1200196" y="933750"/>
          <a:ext cx="4064001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1">
                  <a:extLst>
                    <a:ext uri="{9D8B030D-6E8A-4147-A177-3AD203B41FA5}">
                      <a16:colId xmlns:a16="http://schemas.microsoft.com/office/drawing/2014/main" val="2643278683"/>
                    </a:ext>
                  </a:extLst>
                </a:gridCol>
              </a:tblGrid>
              <a:tr h="577032">
                <a:tc>
                  <a:txBody>
                    <a:bodyPr/>
                    <a:lstStyle/>
                    <a:p>
                      <a:pPr algn="ctr"/>
                      <a:r>
                        <a:rPr lang="en-US" sz="7000" dirty="0"/>
                        <a:t>Then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533978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DB1AD9D-8A6A-7C4D-9396-E4219BAD3D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7427227"/>
              </p:ext>
            </p:extLst>
          </p:nvPr>
        </p:nvGraphicFramePr>
        <p:xfrm>
          <a:off x="6515295" y="933750"/>
          <a:ext cx="4064001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1">
                  <a:extLst>
                    <a:ext uri="{9D8B030D-6E8A-4147-A177-3AD203B41FA5}">
                      <a16:colId xmlns:a16="http://schemas.microsoft.com/office/drawing/2014/main" val="2643278683"/>
                    </a:ext>
                  </a:extLst>
                </a:gridCol>
              </a:tblGrid>
              <a:tr h="1042489">
                <a:tc>
                  <a:txBody>
                    <a:bodyPr/>
                    <a:lstStyle/>
                    <a:p>
                      <a:pPr algn="ctr"/>
                      <a:r>
                        <a:rPr lang="en-US" sz="7000" dirty="0"/>
                        <a:t>Now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5339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8482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AD8AD-2839-214F-BA3F-6B0DCC795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Multi-Tool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95DBC-AEF2-A847-9965-ACDC6AFEE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A multi-tool is a versatile hand tools that combines several individual functions in a single unit</a:t>
            </a:r>
          </a:p>
          <a:p>
            <a:r>
              <a:rPr lang="en-US" sz="4000" dirty="0">
                <a:solidFill>
                  <a:schemeClr val="bg1"/>
                </a:solidFill>
              </a:rPr>
              <a:t>Incorporating several tools into one unit was used back in the Middle Roman times</a:t>
            </a:r>
          </a:p>
        </p:txBody>
      </p:sp>
    </p:spTree>
    <p:extLst>
      <p:ext uri="{BB962C8B-B14F-4D97-AF65-F5344CB8AC3E}">
        <p14:creationId xmlns:p14="http://schemas.microsoft.com/office/powerpoint/2010/main" val="1667778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43648-4CBA-FF4B-ABCA-2AB43BB9E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Egg Beaters and Electric Mixer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54357-DFD6-7B43-8DDA-712C14830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483094" cy="5120640"/>
          </a:xfrm>
          <a:noFill/>
        </p:spPr>
        <p:txBody>
          <a:bodyPr/>
          <a:lstStyle/>
          <a:p>
            <a:r>
              <a:rPr lang="en-US" sz="4000" dirty="0">
                <a:solidFill>
                  <a:schemeClr val="bg1"/>
                </a:solidFill>
              </a:rPr>
              <a:t>Multiple egg beating machines were patented between 1850-1870</a:t>
            </a:r>
          </a:p>
          <a:p>
            <a:r>
              <a:rPr lang="en-US" sz="4000" dirty="0">
                <a:solidFill>
                  <a:schemeClr val="bg1"/>
                </a:solidFill>
              </a:rPr>
              <a:t>The first motorized mixer was patented in 1885</a:t>
            </a:r>
          </a:p>
          <a:p>
            <a:r>
              <a:rPr lang="en-US" sz="4000" dirty="0">
                <a:solidFill>
                  <a:schemeClr val="bg1"/>
                </a:solidFill>
              </a:rPr>
              <a:t>They weren’t adapted to everyday use until the 1920’s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910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F7DC6C-837B-42D2-9F7C-C1A3B2A183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09411" y="2752295"/>
            <a:ext cx="3952875" cy="29622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8983DA-78AA-4401-BA6D-851239CFE1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499070" y="2765282"/>
            <a:ext cx="3932384" cy="2949288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2087880-87DF-8742-A502-4A16390A49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0073769"/>
              </p:ext>
            </p:extLst>
          </p:nvPr>
        </p:nvGraphicFramePr>
        <p:xfrm>
          <a:off x="6499070" y="1135742"/>
          <a:ext cx="4064001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1">
                  <a:extLst>
                    <a:ext uri="{9D8B030D-6E8A-4147-A177-3AD203B41FA5}">
                      <a16:colId xmlns:a16="http://schemas.microsoft.com/office/drawing/2014/main" val="2643278683"/>
                    </a:ext>
                  </a:extLst>
                </a:gridCol>
              </a:tblGrid>
              <a:tr h="1042489">
                <a:tc>
                  <a:txBody>
                    <a:bodyPr/>
                    <a:lstStyle/>
                    <a:p>
                      <a:pPr algn="ctr"/>
                      <a:r>
                        <a:rPr lang="en-US" sz="7000" dirty="0"/>
                        <a:t>Now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533978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2EF0036-7866-4845-9FB4-F6FCAEC33F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329343"/>
              </p:ext>
            </p:extLst>
          </p:nvPr>
        </p:nvGraphicFramePr>
        <p:xfrm>
          <a:off x="1453847" y="1135742"/>
          <a:ext cx="4064001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1">
                  <a:extLst>
                    <a:ext uri="{9D8B030D-6E8A-4147-A177-3AD203B41FA5}">
                      <a16:colId xmlns:a16="http://schemas.microsoft.com/office/drawing/2014/main" val="2643278683"/>
                    </a:ext>
                  </a:extLst>
                </a:gridCol>
              </a:tblGrid>
              <a:tr h="577032">
                <a:tc>
                  <a:txBody>
                    <a:bodyPr/>
                    <a:lstStyle/>
                    <a:p>
                      <a:pPr algn="ctr"/>
                      <a:r>
                        <a:rPr lang="en-US" sz="7000" dirty="0"/>
                        <a:t>Then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5339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5633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AD8AD-2839-214F-BA3F-6B0DCC795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23837"/>
            <a:ext cx="2947482" cy="460118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Nutmeg Grater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95DBC-AEF2-A847-9965-ACDC6AFEE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Nutmeg became an essential 17th Century ingredient in medicine as well as a culinary delight</a:t>
            </a:r>
          </a:p>
          <a:p>
            <a:r>
              <a:rPr lang="en-US" sz="4000" dirty="0">
                <a:solidFill>
                  <a:schemeClr val="bg1"/>
                </a:solidFill>
              </a:rPr>
              <a:t>Fashionable graters were made from ivory</a:t>
            </a:r>
          </a:p>
          <a:p>
            <a:r>
              <a:rPr lang="en-US" sz="4000" dirty="0">
                <a:solidFill>
                  <a:schemeClr val="bg1"/>
                </a:solidFill>
              </a:rPr>
              <a:t>Today we already buy nutmeg ground and do not need a grater</a:t>
            </a:r>
          </a:p>
        </p:txBody>
      </p:sp>
    </p:spTree>
    <p:extLst>
      <p:ext uri="{BB962C8B-B14F-4D97-AF65-F5344CB8AC3E}">
        <p14:creationId xmlns:p14="http://schemas.microsoft.com/office/powerpoint/2010/main" val="1239724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352384-86F9-40F0-8AA2-F9324E340A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695971" y="2481548"/>
            <a:ext cx="2534722" cy="38020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B0F4BE-0DA1-410C-82E5-AD99B23675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43519" t="2484" r="2627" b="52840"/>
          <a:stretch/>
        </p:blipFill>
        <p:spPr>
          <a:xfrm>
            <a:off x="1342768" y="2828329"/>
            <a:ext cx="4779831" cy="29739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ED5C45-2CCD-4173-928A-1DF1B5A6877D}"/>
              </a:ext>
            </a:extLst>
          </p:cNvPr>
          <p:cNvSpPr txBox="1"/>
          <p:nvPr/>
        </p:nvSpPr>
        <p:spPr>
          <a:xfrm>
            <a:off x="1524000" y="6858000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5" tooltip="http://www.tinyhousehomestead.com/2013/11/cleaning-up-garage-sale-find-vintage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 tooltip="https://creativecommons.org/licenses/by-nc-nd/3.0/"/>
              </a:rPr>
              <a:t>CC BY-NC-ND</a:t>
            </a:r>
            <a:endParaRPr lang="en-US" sz="90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F2EE8C6-6876-6B4E-A3A2-39A56D7664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7047948"/>
              </p:ext>
            </p:extLst>
          </p:nvPr>
        </p:nvGraphicFramePr>
        <p:xfrm>
          <a:off x="1705668" y="748939"/>
          <a:ext cx="4064001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1">
                  <a:extLst>
                    <a:ext uri="{9D8B030D-6E8A-4147-A177-3AD203B41FA5}">
                      <a16:colId xmlns:a16="http://schemas.microsoft.com/office/drawing/2014/main" val="2643278683"/>
                    </a:ext>
                  </a:extLst>
                </a:gridCol>
              </a:tblGrid>
              <a:tr h="577032">
                <a:tc>
                  <a:txBody>
                    <a:bodyPr/>
                    <a:lstStyle/>
                    <a:p>
                      <a:pPr algn="ctr"/>
                      <a:r>
                        <a:rPr lang="en-US" sz="7000" dirty="0"/>
                        <a:t>Then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533978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71BCEC4-4301-8040-8D64-0F8F4EC2FF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3003310"/>
              </p:ext>
            </p:extLst>
          </p:nvPr>
        </p:nvGraphicFramePr>
        <p:xfrm>
          <a:off x="6931332" y="748939"/>
          <a:ext cx="4064001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1">
                  <a:extLst>
                    <a:ext uri="{9D8B030D-6E8A-4147-A177-3AD203B41FA5}">
                      <a16:colId xmlns:a16="http://schemas.microsoft.com/office/drawing/2014/main" val="2643278683"/>
                    </a:ext>
                  </a:extLst>
                </a:gridCol>
              </a:tblGrid>
              <a:tr h="1042489">
                <a:tc>
                  <a:txBody>
                    <a:bodyPr/>
                    <a:lstStyle/>
                    <a:p>
                      <a:pPr algn="ctr"/>
                      <a:r>
                        <a:rPr lang="en-US" sz="7000" dirty="0"/>
                        <a:t>Now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5339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0618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AD8AD-2839-214F-BA3F-6B0DCC795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Popcorn Popper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95DBC-AEF2-A847-9965-ACDC6AFEEE6A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The first mention of popcorn in cookbooks was in 1846</a:t>
            </a:r>
          </a:p>
          <a:p>
            <a:r>
              <a:rPr lang="en-US" sz="4000" dirty="0">
                <a:solidFill>
                  <a:schemeClr val="bg1"/>
                </a:solidFill>
              </a:rPr>
              <a:t>Victorians made loads of popcorn for their holiday celebrations</a:t>
            </a:r>
          </a:p>
          <a:p>
            <a:r>
              <a:rPr lang="en-US" sz="4000" dirty="0">
                <a:solidFill>
                  <a:schemeClr val="bg1"/>
                </a:solidFill>
              </a:rPr>
              <a:t>Electric popcorn machines came about in the early 1900’s</a:t>
            </a:r>
          </a:p>
        </p:txBody>
      </p:sp>
    </p:spTree>
    <p:extLst>
      <p:ext uri="{BB962C8B-B14F-4D97-AF65-F5344CB8AC3E}">
        <p14:creationId xmlns:p14="http://schemas.microsoft.com/office/powerpoint/2010/main" val="1910761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68AC67-66D0-4954-95FF-15F36BB6B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066933" y="2089826"/>
            <a:ext cx="2676451" cy="41264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FC720D-CC64-400F-9F1C-3B99A81160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498056" y="2635366"/>
            <a:ext cx="3777789" cy="2518526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C0D4116-798D-C146-BF69-6464E75FCA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5256793"/>
              </p:ext>
            </p:extLst>
          </p:nvPr>
        </p:nvGraphicFramePr>
        <p:xfrm>
          <a:off x="6498056" y="704431"/>
          <a:ext cx="4064001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1">
                  <a:extLst>
                    <a:ext uri="{9D8B030D-6E8A-4147-A177-3AD203B41FA5}">
                      <a16:colId xmlns:a16="http://schemas.microsoft.com/office/drawing/2014/main" val="2643278683"/>
                    </a:ext>
                  </a:extLst>
                </a:gridCol>
              </a:tblGrid>
              <a:tr h="1042489">
                <a:tc>
                  <a:txBody>
                    <a:bodyPr/>
                    <a:lstStyle/>
                    <a:p>
                      <a:pPr algn="ctr"/>
                      <a:r>
                        <a:rPr lang="en-US" sz="7000" dirty="0"/>
                        <a:t>Now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533978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67AA8BB-0FFD-9540-AF0D-1DC4B5B60A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3574456"/>
              </p:ext>
            </p:extLst>
          </p:nvPr>
        </p:nvGraphicFramePr>
        <p:xfrm>
          <a:off x="1373159" y="704431"/>
          <a:ext cx="4064001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1">
                  <a:extLst>
                    <a:ext uri="{9D8B030D-6E8A-4147-A177-3AD203B41FA5}">
                      <a16:colId xmlns:a16="http://schemas.microsoft.com/office/drawing/2014/main" val="2643278683"/>
                    </a:ext>
                  </a:extLst>
                </a:gridCol>
              </a:tblGrid>
              <a:tr h="577032">
                <a:tc>
                  <a:txBody>
                    <a:bodyPr/>
                    <a:lstStyle/>
                    <a:p>
                      <a:pPr algn="ctr"/>
                      <a:r>
                        <a:rPr lang="en-US" sz="7000" dirty="0"/>
                        <a:t>Then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5339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5332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AD8AD-2839-214F-BA3F-6B0DCC795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Lantern and Flashlight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95DBC-AEF2-A847-9965-ACDC6AFEE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1554" y="1088059"/>
            <a:ext cx="7315200" cy="5120640"/>
          </a:xfrm>
        </p:spPr>
        <p:txBody>
          <a:bodyPr>
            <a:normAutofit fontScale="92500"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A lantern’s primary use was to prevent the candles from extinguishing due to wind </a:t>
            </a:r>
          </a:p>
          <a:p>
            <a:r>
              <a:rPr lang="en-US" sz="4000" dirty="0">
                <a:solidFill>
                  <a:schemeClr val="bg1"/>
                </a:solidFill>
              </a:rPr>
              <a:t>Boston was the first city to introduce public lantern street lights</a:t>
            </a:r>
          </a:p>
          <a:p>
            <a:r>
              <a:rPr lang="en-US" sz="4000" dirty="0">
                <a:solidFill>
                  <a:schemeClr val="bg1"/>
                </a:solidFill>
              </a:rPr>
              <a:t>Countless patents for flashlights came to fruition in the early 1900’s and led to what we use today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86543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8185C8-F342-4941-BD96-62BF1A9FDA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922" r="10023"/>
          <a:stretch/>
        </p:blipFill>
        <p:spPr>
          <a:xfrm>
            <a:off x="948668" y="2462626"/>
            <a:ext cx="4559906" cy="37909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5A87F1-E5ED-472C-B0AF-FB41517661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968" t="15097" r="7234" b="15097"/>
          <a:stretch/>
        </p:blipFill>
        <p:spPr>
          <a:xfrm>
            <a:off x="6362276" y="2462626"/>
            <a:ext cx="4601565" cy="3617346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E306877-7FBB-EE40-A486-5E575C5A6B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6882869"/>
              </p:ext>
            </p:extLst>
          </p:nvPr>
        </p:nvGraphicFramePr>
        <p:xfrm>
          <a:off x="1213152" y="707929"/>
          <a:ext cx="4064001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1">
                  <a:extLst>
                    <a:ext uri="{9D8B030D-6E8A-4147-A177-3AD203B41FA5}">
                      <a16:colId xmlns:a16="http://schemas.microsoft.com/office/drawing/2014/main" val="2643278683"/>
                    </a:ext>
                  </a:extLst>
                </a:gridCol>
              </a:tblGrid>
              <a:tr h="577032">
                <a:tc>
                  <a:txBody>
                    <a:bodyPr/>
                    <a:lstStyle/>
                    <a:p>
                      <a:pPr algn="ctr"/>
                      <a:r>
                        <a:rPr lang="en-US" sz="7000" dirty="0"/>
                        <a:t>Then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533978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E0129BD-D561-9A40-8F72-DE1E7A69D4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8965360"/>
              </p:ext>
            </p:extLst>
          </p:nvPr>
        </p:nvGraphicFramePr>
        <p:xfrm>
          <a:off x="6362276" y="707929"/>
          <a:ext cx="4064001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1">
                  <a:extLst>
                    <a:ext uri="{9D8B030D-6E8A-4147-A177-3AD203B41FA5}">
                      <a16:colId xmlns:a16="http://schemas.microsoft.com/office/drawing/2014/main" val="2643278683"/>
                    </a:ext>
                  </a:extLst>
                </a:gridCol>
              </a:tblGrid>
              <a:tr h="1042489">
                <a:tc>
                  <a:txBody>
                    <a:bodyPr/>
                    <a:lstStyle/>
                    <a:p>
                      <a:pPr algn="ctr"/>
                      <a:r>
                        <a:rPr lang="en-US" sz="7000" dirty="0"/>
                        <a:t>Now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5339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5277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AD8AD-2839-214F-BA3F-6B0DCC795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Writing Slate and Magna Doodle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95DBC-AEF2-A847-9965-ACDC6AFEE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Due to paper being so expensive, public schools turned to slate boards </a:t>
            </a:r>
          </a:p>
          <a:p>
            <a:r>
              <a:rPr lang="en-US" sz="4000" dirty="0">
                <a:solidFill>
                  <a:schemeClr val="bg1"/>
                </a:solidFill>
              </a:rPr>
              <a:t>A teacher in Scotland put the slate boards on the wall and thus created the chalkboard</a:t>
            </a:r>
          </a:p>
          <a:p>
            <a:r>
              <a:rPr lang="en-US" sz="4000" dirty="0">
                <a:solidFill>
                  <a:schemeClr val="bg1"/>
                </a:solidFill>
              </a:rPr>
              <a:t>The concern of allergies due to chalk dust led to the use of dry erase markers</a:t>
            </a:r>
          </a:p>
          <a:p>
            <a:r>
              <a:rPr lang="en-US" sz="4000" dirty="0">
                <a:solidFill>
                  <a:schemeClr val="bg1"/>
                </a:solidFill>
              </a:rPr>
              <a:t>The magna doodle is a commercialized toy for children to create designs on by using a series of magnetic pellets and a magnetized pen</a:t>
            </a:r>
          </a:p>
        </p:txBody>
      </p:sp>
    </p:spTree>
    <p:extLst>
      <p:ext uri="{BB962C8B-B14F-4D97-AF65-F5344CB8AC3E}">
        <p14:creationId xmlns:p14="http://schemas.microsoft.com/office/powerpoint/2010/main" val="1366098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B9F23-945F-CD40-8974-DA603EE9AF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Household Items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0920E1-3D76-5D42-A6A4-8629134F19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Then vs. Now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79FB48-840F-4D4F-BD46-8C15A3F07217}"/>
              </a:ext>
            </a:extLst>
          </p:cNvPr>
          <p:cNvSpPr txBox="1"/>
          <p:nvPr/>
        </p:nvSpPr>
        <p:spPr>
          <a:xfrm>
            <a:off x="1083082" y="5164665"/>
            <a:ext cx="7285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Recreated  as an educational resource by Elmwood-Murdock FBLA</a:t>
            </a:r>
          </a:p>
        </p:txBody>
      </p:sp>
    </p:spTree>
    <p:extLst>
      <p:ext uri="{BB962C8B-B14F-4D97-AF65-F5344CB8AC3E}">
        <p14:creationId xmlns:p14="http://schemas.microsoft.com/office/powerpoint/2010/main" val="1409989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D96B725-AD68-4FA1-977E-DFC0D4A51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330758" y="2739683"/>
            <a:ext cx="4106174" cy="32100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9440BE-65C8-458E-A8D4-4B95474B69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705228" y="2739683"/>
            <a:ext cx="4280051" cy="3210038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DCDDD29C-03F9-5943-ACD5-7465189D44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8478539"/>
              </p:ext>
            </p:extLst>
          </p:nvPr>
        </p:nvGraphicFramePr>
        <p:xfrm>
          <a:off x="1330758" y="824054"/>
          <a:ext cx="4064001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1">
                  <a:extLst>
                    <a:ext uri="{9D8B030D-6E8A-4147-A177-3AD203B41FA5}">
                      <a16:colId xmlns:a16="http://schemas.microsoft.com/office/drawing/2014/main" val="2643278683"/>
                    </a:ext>
                  </a:extLst>
                </a:gridCol>
              </a:tblGrid>
              <a:tr h="700629">
                <a:tc>
                  <a:txBody>
                    <a:bodyPr/>
                    <a:lstStyle/>
                    <a:p>
                      <a:pPr algn="ctr"/>
                      <a:r>
                        <a:rPr lang="en-US" sz="7000" dirty="0"/>
                        <a:t>Then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533978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DBCD274-36BB-B74A-BBC1-359D1F07FD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1406828"/>
              </p:ext>
            </p:extLst>
          </p:nvPr>
        </p:nvGraphicFramePr>
        <p:xfrm>
          <a:off x="6813254" y="824054"/>
          <a:ext cx="4064001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1">
                  <a:extLst>
                    <a:ext uri="{9D8B030D-6E8A-4147-A177-3AD203B41FA5}">
                      <a16:colId xmlns:a16="http://schemas.microsoft.com/office/drawing/2014/main" val="2643278683"/>
                    </a:ext>
                  </a:extLst>
                </a:gridCol>
              </a:tblGrid>
              <a:tr h="1061303">
                <a:tc>
                  <a:txBody>
                    <a:bodyPr/>
                    <a:lstStyle/>
                    <a:p>
                      <a:pPr algn="ctr"/>
                      <a:r>
                        <a:rPr lang="en-US" sz="7000" dirty="0"/>
                        <a:t>Now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5339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8982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11680-1CE2-C643-BCFE-E5B6D18EA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Butter Churn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70D42-DF79-7A4B-AE9D-DE43A1BFA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7" y="864108"/>
            <a:ext cx="7621117" cy="512064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Evidence of the use of butter dates back to 2000 BC</a:t>
            </a:r>
          </a:p>
          <a:p>
            <a:r>
              <a:rPr lang="en-US" sz="4000" dirty="0">
                <a:solidFill>
                  <a:schemeClr val="bg1"/>
                </a:solidFill>
              </a:rPr>
              <a:t>The butter churn may have existed as early as the 6</a:t>
            </a:r>
            <a:r>
              <a:rPr lang="en-US" sz="4000" baseline="30000" dirty="0">
                <a:solidFill>
                  <a:schemeClr val="bg1"/>
                </a:solidFill>
              </a:rPr>
              <a:t>th</a:t>
            </a:r>
            <a:r>
              <a:rPr lang="en-US" sz="4000" dirty="0">
                <a:solidFill>
                  <a:schemeClr val="bg1"/>
                </a:solidFill>
              </a:rPr>
              <a:t> Century AD</a:t>
            </a:r>
          </a:p>
          <a:p>
            <a:r>
              <a:rPr lang="en-US" sz="4000" dirty="0">
                <a:solidFill>
                  <a:schemeClr val="bg1"/>
                </a:solidFill>
              </a:rPr>
              <a:t>Churning butter was seen as an important household chore</a:t>
            </a:r>
          </a:p>
        </p:txBody>
      </p:sp>
    </p:spTree>
    <p:extLst>
      <p:ext uri="{BB962C8B-B14F-4D97-AF65-F5344CB8AC3E}">
        <p14:creationId xmlns:p14="http://schemas.microsoft.com/office/powerpoint/2010/main" val="2806251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00465F1-A034-1048-9C41-402AA3085E20}"/>
              </a:ext>
            </a:extLst>
          </p:cNvPr>
          <p:cNvSpPr txBox="1"/>
          <p:nvPr/>
        </p:nvSpPr>
        <p:spPr>
          <a:xfrm>
            <a:off x="6430297" y="2566219"/>
            <a:ext cx="51914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Bodoni 72 Oldstyle Book" pitchFamily="2" charset="0"/>
                <a:ea typeface="Ayuthaya" pitchFamily="2" charset="-34"/>
                <a:cs typeface="Baghdad" pitchFamily="2" charset="-78"/>
              </a:rPr>
              <a:t>Butter paddles used today are almost identical to those used traditionally; however, it is rare that people make their own butter today.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018482-4325-4138-AB18-053122367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330758" y="2685240"/>
            <a:ext cx="4237703" cy="31782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D1F4DD3-9EBE-40A3-91AF-2BDD658F4D06}"/>
              </a:ext>
            </a:extLst>
          </p:cNvPr>
          <p:cNvSpPr txBox="1"/>
          <p:nvPr/>
        </p:nvSpPr>
        <p:spPr>
          <a:xfrm>
            <a:off x="6430296" y="7043112"/>
            <a:ext cx="423770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en.wikipedia.org/wiki/Scotch_hands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1E03A16-202F-874E-8E56-D7696379FF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1161144"/>
              </p:ext>
            </p:extLst>
          </p:nvPr>
        </p:nvGraphicFramePr>
        <p:xfrm>
          <a:off x="6603998" y="1119105"/>
          <a:ext cx="4064001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1">
                  <a:extLst>
                    <a:ext uri="{9D8B030D-6E8A-4147-A177-3AD203B41FA5}">
                      <a16:colId xmlns:a16="http://schemas.microsoft.com/office/drawing/2014/main" val="2643278683"/>
                    </a:ext>
                  </a:extLst>
                </a:gridCol>
              </a:tblGrid>
              <a:tr h="1042489">
                <a:tc>
                  <a:txBody>
                    <a:bodyPr/>
                    <a:lstStyle/>
                    <a:p>
                      <a:pPr algn="ctr"/>
                      <a:r>
                        <a:rPr lang="en-US" sz="7000" dirty="0"/>
                        <a:t>Now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533978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CEF713C-9F4F-7F47-BBF5-F6EAA20F29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306135"/>
              </p:ext>
            </p:extLst>
          </p:nvPr>
        </p:nvGraphicFramePr>
        <p:xfrm>
          <a:off x="1504460" y="1119105"/>
          <a:ext cx="4064001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1">
                  <a:extLst>
                    <a:ext uri="{9D8B030D-6E8A-4147-A177-3AD203B41FA5}">
                      <a16:colId xmlns:a16="http://schemas.microsoft.com/office/drawing/2014/main" val="2643278683"/>
                    </a:ext>
                  </a:extLst>
                </a:gridCol>
              </a:tblGrid>
              <a:tr h="700629">
                <a:tc>
                  <a:txBody>
                    <a:bodyPr/>
                    <a:lstStyle/>
                    <a:p>
                      <a:pPr algn="ctr"/>
                      <a:r>
                        <a:rPr lang="en-US" sz="7000" dirty="0"/>
                        <a:t>Then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75339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7933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0DF07-FD22-B544-90ED-31A7132A7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Butter Paddle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C8099-9424-8749-9FC1-1BD3FD94C9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A butter paddle is a tool used for removing the liquid out of the butter </a:t>
            </a:r>
          </a:p>
          <a:p>
            <a:r>
              <a:rPr lang="en-US" sz="4000" dirty="0">
                <a:solidFill>
                  <a:schemeClr val="bg1"/>
                </a:solidFill>
              </a:rPr>
              <a:t>It ensures that the butter is pure without pockets of liquid or air</a:t>
            </a:r>
          </a:p>
          <a:p>
            <a:r>
              <a:rPr lang="en-US" sz="4000" dirty="0">
                <a:solidFill>
                  <a:schemeClr val="bg1"/>
                </a:solidFill>
              </a:rPr>
              <a:t>It can also be used to make patterns in cake frosting or pasta</a:t>
            </a:r>
          </a:p>
        </p:txBody>
      </p:sp>
    </p:spTree>
    <p:extLst>
      <p:ext uri="{BB962C8B-B14F-4D97-AF65-F5344CB8AC3E}">
        <p14:creationId xmlns:p14="http://schemas.microsoft.com/office/powerpoint/2010/main" val="3503463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Frame</Template>
  <TotalTime>3358</TotalTime>
  <Words>1287</Words>
  <Application>Microsoft Macintosh PowerPoint</Application>
  <PresentationFormat>Widescreen</PresentationFormat>
  <Paragraphs>179</Paragraphs>
  <Slides>58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5" baseType="lpstr">
      <vt:lpstr>Ayuthaya</vt:lpstr>
      <vt:lpstr>Baghdad</vt:lpstr>
      <vt:lpstr>Bodoni 72 Oldstyle Book</vt:lpstr>
      <vt:lpstr>Calibri</vt:lpstr>
      <vt:lpstr>Corbel</vt:lpstr>
      <vt:lpstr>Wingdings 2</vt:lpstr>
      <vt:lpstr>Frame</vt:lpstr>
      <vt:lpstr>Household Items</vt:lpstr>
      <vt:lpstr>PowerPoint Presentation</vt:lpstr>
      <vt:lpstr>Dough Scraper</vt:lpstr>
      <vt:lpstr>PowerPoint Presentation</vt:lpstr>
      <vt:lpstr>Egg Beaters and Electric Mixer</vt:lpstr>
      <vt:lpstr>PowerPoint Presentation</vt:lpstr>
      <vt:lpstr>Butter Churn</vt:lpstr>
      <vt:lpstr>PowerPoint Presentation</vt:lpstr>
      <vt:lpstr>Butter Paddle</vt:lpstr>
      <vt:lpstr>PowerPoint Presentation</vt:lpstr>
      <vt:lpstr>Butter, Butter Molds, and Margarine</vt:lpstr>
      <vt:lpstr>PowerPoint Presentation</vt:lpstr>
      <vt:lpstr>Trivet</vt:lpstr>
      <vt:lpstr>PowerPoint Presentation</vt:lpstr>
      <vt:lpstr>Turner or Spatula</vt:lpstr>
      <vt:lpstr>PowerPoint Presentation</vt:lpstr>
      <vt:lpstr>Waffle Iron</vt:lpstr>
      <vt:lpstr>PowerPoint Presentation</vt:lpstr>
      <vt:lpstr>Washboard and Washing Machine</vt:lpstr>
      <vt:lpstr>PowerPoint Presentation</vt:lpstr>
      <vt:lpstr>Cereal Box Prizes</vt:lpstr>
      <vt:lpstr>PowerPoint Presentation</vt:lpstr>
      <vt:lpstr>Candle Stick Mold</vt:lpstr>
      <vt:lpstr>PowerPoint Presentation</vt:lpstr>
      <vt:lpstr>Candle Snuffer</vt:lpstr>
      <vt:lpstr>PowerPoint Presentation</vt:lpstr>
      <vt:lpstr>Chain Mail Pot Scrubber</vt:lpstr>
      <vt:lpstr>PowerPoint Presentation</vt:lpstr>
      <vt:lpstr>The Compass and GPS on a Car or a  Cell Phone</vt:lpstr>
      <vt:lpstr>PowerPoint Presentation</vt:lpstr>
      <vt:lpstr>Sad Iron and Electric Iron</vt:lpstr>
      <vt:lpstr>PowerPoint Presentation</vt:lpstr>
      <vt:lpstr>Horse Blinders</vt:lpstr>
      <vt:lpstr>PowerPoint Presentation</vt:lpstr>
      <vt:lpstr>Stereoscopes and 3D Glasses</vt:lpstr>
      <vt:lpstr>PowerPoint Presentation</vt:lpstr>
      <vt:lpstr>Table Crumber</vt:lpstr>
      <vt:lpstr>PowerPoint Presentation</vt:lpstr>
      <vt:lpstr>Fork</vt:lpstr>
      <vt:lpstr>PowerPoint Presentation</vt:lpstr>
      <vt:lpstr>Fluting Iron</vt:lpstr>
      <vt:lpstr>PowerPoint Presentation</vt:lpstr>
      <vt:lpstr>Garden Hoe</vt:lpstr>
      <vt:lpstr>PowerPoint Presentation</vt:lpstr>
      <vt:lpstr>Shoes</vt:lpstr>
      <vt:lpstr>PowerPoint Presentation</vt:lpstr>
      <vt:lpstr>Lemon Squeezer</vt:lpstr>
      <vt:lpstr>PowerPoint Presentation</vt:lpstr>
      <vt:lpstr>Multi-Tool</vt:lpstr>
      <vt:lpstr>PowerPoint Presentation</vt:lpstr>
      <vt:lpstr>Nutmeg Grater</vt:lpstr>
      <vt:lpstr>PowerPoint Presentation</vt:lpstr>
      <vt:lpstr>Popcorn Popper</vt:lpstr>
      <vt:lpstr>PowerPoint Presentation</vt:lpstr>
      <vt:lpstr>Lantern and Flashlight</vt:lpstr>
      <vt:lpstr>PowerPoint Presentation</vt:lpstr>
      <vt:lpstr>Writing Slate and Magna Doodle</vt:lpstr>
      <vt:lpstr>Household Items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65</cp:revision>
  <dcterms:created xsi:type="dcterms:W3CDTF">2019-12-15T18:48:01Z</dcterms:created>
  <dcterms:modified xsi:type="dcterms:W3CDTF">2020-01-17T20:39:47Z</dcterms:modified>
</cp:coreProperties>
</file>